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2" r:id="rId1"/>
  </p:sldMasterIdLst>
  <p:notesMasterIdLst>
    <p:notesMasterId r:id="rId29"/>
  </p:notesMasterIdLst>
  <p:sldIdLst>
    <p:sldId id="287" r:id="rId2"/>
    <p:sldId id="256" r:id="rId3"/>
    <p:sldId id="262" r:id="rId4"/>
    <p:sldId id="294" r:id="rId5"/>
    <p:sldId id="298" r:id="rId6"/>
    <p:sldId id="295" r:id="rId7"/>
    <p:sldId id="296" r:id="rId8"/>
    <p:sldId id="266" r:id="rId9"/>
    <p:sldId id="269" r:id="rId10"/>
    <p:sldId id="270" r:id="rId11"/>
    <p:sldId id="300" r:id="rId12"/>
    <p:sldId id="272" r:id="rId13"/>
    <p:sldId id="273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299" r:id="rId23"/>
    <p:sldId id="278" r:id="rId24"/>
    <p:sldId id="279" r:id="rId25"/>
    <p:sldId id="280" r:id="rId26"/>
    <p:sldId id="284" r:id="rId27"/>
    <p:sldId id="293" r:id="rId28"/>
  </p:sldIdLst>
  <p:sldSz cx="14630400" cy="8229600"/>
  <p:notesSz cx="8229600" cy="14630400"/>
  <p:embeddedFontLst>
    <p:embeddedFont>
      <p:font typeface="Gill Sans MT" panose="020B0502020104020203" pitchFamily="34" charset="0"/>
      <p:regular r:id="rId30"/>
      <p:bold r:id="rId31"/>
      <p:italic r:id="rId32"/>
      <p:boldItalic r:id="rId33"/>
    </p:embeddedFont>
    <p:embeddedFont>
      <p:font typeface="Host Grotesk Medium" panose="020B0604020202020204" charset="0"/>
      <p:regular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Wingdings 2" panose="05020102010507070707" pitchFamily="18" charset="2"/>
      <p:regular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24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5CD53-5AAC-ED9F-CBD7-80DF41042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CCD0DD-CBA0-1F48-6A42-20DC35CAA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59629-6424-FD39-6C08-5DCA09A02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F4487-7E76-32A0-4DBB-EE94A374C7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61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A5B54-88C5-011A-CBAE-C820085D9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88E4D-8F6C-0A37-1939-95B967BB1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241CF-F18A-B466-869D-1D0C3D82D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96B02-AD22-0685-D5CF-2ED95567B2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3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A23AB-2482-A2FB-2252-C29DD5F25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E83BA-23F3-E488-2017-522F50122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5A80C0-6888-A135-C488-93C0B12FB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F494A-AB3F-9D2D-63B1-4F29866A2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02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95804-8493-9056-7791-C021250A1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B2DB6-427B-C6F9-CBAD-7C218DC4B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B69A9-2260-BC9E-F819-F867A7B96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CFB74-1920-76CA-9EEB-A8F5D2768B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3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8A03C-F478-E763-F62F-9C34B9FB3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7A1D6D-EB8D-AA1E-2FA4-CAD97A36E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10F186-D60D-1B76-4B13-0D04A359D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60CE-2D7F-A2FD-5DC2-FF3D450D17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68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D36E7-D30A-CFC5-1624-36664B7AE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4A8EC-1D59-7C4C-B4AF-011BB4091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BCC501-0C57-1021-4AF6-CC4B3BCE8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2A94D-878B-FCBE-8CF6-132255FF5D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07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3DA71-A40C-DEDB-D7A3-DCCB4EAC3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E94217-2638-DAC7-9F85-8D8DF1ADA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6D42E-BE0A-1F4B-22F5-CAAD35015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FC11F-FA91-3B1C-FBC8-3D1D53C00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22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0BAD5-1831-F7D8-9D60-D9BCFC250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6CA9F-7A51-290F-5748-818F189FE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938AC-E573-886F-F6E0-4FCD40602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4960B-DC54-4BBA-CD8E-26E93734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0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116F2-5A7C-CEC9-CE21-7F93A8D6D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49F00-5062-6DE4-114B-B2DC77280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CCEEC2-CA03-A81F-284A-572D8094A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FA8C4-E3D6-EC8F-67E1-9E2B18F44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68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BC244-DF65-805F-CA84-64F6E1BEE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8BC56-9079-92C7-A5C3-13531A205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8D9C0D-C6E2-101A-3251-6EC99AE42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DA56C-4E1F-A9F1-AF67-0F71958ED1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24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65238-479A-E6BD-2D27-D1FAA19E9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FD879-4004-BAFB-BF9C-CF719B576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419642-98CF-396D-E423-A2E683A96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7AB87-3577-2464-7EF6-AE138A88E7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78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CB0C2-3BEF-5002-DCE7-E4F3D3C04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7FB04-74B2-FF19-26D2-6905C0C01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43EE5-F1DF-2EDA-DF21-DCAA488DA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3FC07-793F-0966-D82B-DF09841A7F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68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DAD52-6614-13DE-567C-02850FBA5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BFC1C0-7DC0-A2DE-11EF-387BB2E3F9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CF18AC-5FE6-5531-9652-E5F1938C4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D59D5-10A8-ABBD-EEE9-D7B2C657FB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7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464ED-5A4C-6078-A5B7-4895981A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96E1FA-87A2-E587-5725-7103E77D9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6C3C40-537B-42F4-3812-6847C23C9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BE2D2-6D6C-1870-6206-A74772BD8C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34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4B086-A818-3BD2-7054-99AB44F61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0C3CD9-9E7C-E8A4-AC97-D3941DC6A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2BEB8F-47D8-C47B-DB38-D3B7ACA45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1F1E0-A02A-A1E2-EDFD-368564456F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86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841" y="3702918"/>
            <a:ext cx="13515439" cy="39657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430" y="1224518"/>
            <a:ext cx="13192259" cy="1770016"/>
          </a:xfrm>
          <a:effectLst/>
        </p:spPr>
        <p:txBody>
          <a:bodyPr anchor="b">
            <a:normAutofit/>
          </a:bodyPr>
          <a:lstStyle>
            <a:lvl1pPr>
              <a:defRPr sz="432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433" y="2994535"/>
            <a:ext cx="13192255" cy="708385"/>
          </a:xfrm>
        </p:spPr>
        <p:txBody>
          <a:bodyPr anchor="t">
            <a:normAutofit/>
          </a:bodyPr>
          <a:lstStyle>
            <a:lvl1pPr marL="0" indent="0" algn="l">
              <a:buNone/>
              <a:defRPr sz="1920" cap="all">
                <a:solidFill>
                  <a:schemeClr val="accent2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27141" y="7147365"/>
            <a:ext cx="3413760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430" y="7142174"/>
            <a:ext cx="8300652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69960" y="7147365"/>
            <a:ext cx="1219728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9712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7431" y="842587"/>
            <a:ext cx="13235539" cy="121656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9787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0607042" y="719670"/>
            <a:ext cx="3488180" cy="6980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1" y="810872"/>
            <a:ext cx="2404997" cy="621968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9908" y="810872"/>
            <a:ext cx="9475535" cy="6219688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2408" y="7147365"/>
            <a:ext cx="1593769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9908" y="7142174"/>
            <a:ext cx="9475535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35939" y="7147365"/>
            <a:ext cx="1397034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071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58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856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30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494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287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944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776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07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1" y="842587"/>
            <a:ext cx="13235539" cy="121656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431" y="2616596"/>
            <a:ext cx="13235538" cy="441396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69960" y="7147365"/>
            <a:ext cx="126301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8095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901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99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60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927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607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9566545" y="0"/>
            <a:ext cx="3429000" cy="82296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2160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103056" y="0"/>
            <a:ext cx="184711" cy="8229600"/>
          </a:xfrm>
          <a:prstGeom prst="rect">
            <a:avLst/>
          </a:prstGeom>
          <a:solidFill>
            <a:srgbClr val="8DE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2160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16/12/2025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955280" y="910742"/>
            <a:ext cx="5431536" cy="3873017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7200" b="1" spc="-60" baseline="0">
                <a:solidFill>
                  <a:srgbClr val="3F7985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958605" y="5410200"/>
            <a:ext cx="5431536" cy="153558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880" cap="all" spc="24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548640" indent="0" algn="ctr">
              <a:buNone/>
              <a:defRPr sz="2880"/>
            </a:lvl2pPr>
            <a:lvl3pPr marL="1097280" indent="0" algn="ctr">
              <a:buNone/>
              <a:defRPr sz="2880"/>
            </a:lvl3pPr>
            <a:lvl4pPr marL="1645920" indent="0" algn="ctr">
              <a:buNone/>
              <a:defRPr sz="2400"/>
            </a:lvl4pPr>
            <a:lvl5pPr marL="2194560" indent="0" algn="ctr">
              <a:buNone/>
              <a:defRPr sz="2400"/>
            </a:lvl5pPr>
            <a:lvl6pPr marL="2743200" indent="0" algn="ctr">
              <a:buNone/>
              <a:defRPr sz="2400"/>
            </a:lvl6pPr>
            <a:lvl7pPr marL="3291840" indent="0" algn="ctr">
              <a:buNone/>
              <a:defRPr sz="2400"/>
            </a:lvl7pPr>
            <a:lvl8pPr marL="3840480" indent="0" algn="ctr">
              <a:buNone/>
              <a:defRPr sz="2400"/>
            </a:lvl8pPr>
            <a:lvl9pPr marL="4389120" indent="0" algn="ctr">
              <a:buNone/>
              <a:defRPr sz="24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5981803" y="4609"/>
            <a:ext cx="184711" cy="8229600"/>
          </a:xfrm>
          <a:prstGeom prst="rect">
            <a:avLst/>
          </a:prstGeom>
          <a:solidFill>
            <a:srgbClr val="CA6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2160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0DD31D0-959F-1FA6-5390-0BB8E4377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016"/>
            <a:ext cx="5981803" cy="846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54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37380" y="6170370"/>
            <a:ext cx="13549032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2" y="3652693"/>
            <a:ext cx="13235538" cy="1797008"/>
          </a:xfrm>
        </p:spPr>
        <p:txBody>
          <a:bodyPr anchor="b">
            <a:normAutofit/>
          </a:bodyPr>
          <a:lstStyle>
            <a:lvl1pPr algn="l">
              <a:defRPr sz="4320" b="0" cap="all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431" y="5449701"/>
            <a:ext cx="13235538" cy="72066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 cap="all">
                <a:solidFill>
                  <a:schemeClr val="accent2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61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2" y="875590"/>
            <a:ext cx="13235539" cy="118599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7432" y="2673604"/>
            <a:ext cx="6506868" cy="435965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6101" y="2673604"/>
            <a:ext cx="6506870" cy="435965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200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97432" y="875590"/>
            <a:ext cx="13235539" cy="118599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4663" y="2701071"/>
            <a:ext cx="6104490" cy="643206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433" y="3511263"/>
            <a:ext cx="6471720" cy="3521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28482" y="2701071"/>
            <a:ext cx="6104488" cy="664048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61251" y="3511263"/>
            <a:ext cx="6471720" cy="3521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751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28820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1073" y="875590"/>
            <a:ext cx="13235539" cy="118599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6993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6193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537380" y="6170368"/>
            <a:ext cx="13557840" cy="15296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1" y="6314755"/>
            <a:ext cx="5891334" cy="827417"/>
          </a:xfrm>
        </p:spPr>
        <p:txBody>
          <a:bodyPr anchor="ctr"/>
          <a:lstStyle>
            <a:lvl1pPr algn="l">
              <a:defRPr sz="24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379" y="721440"/>
            <a:ext cx="13551408" cy="5045760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160">
                <a:solidFill>
                  <a:schemeClr val="tx2"/>
                </a:solidFill>
              </a:defRPr>
            </a:lvl2pPr>
            <a:lvl3pPr>
              <a:defRPr sz="1920">
                <a:solidFill>
                  <a:schemeClr val="tx2"/>
                </a:solidFill>
              </a:defRPr>
            </a:lvl3pPr>
            <a:lvl4pPr>
              <a:defRPr sz="1680">
                <a:solidFill>
                  <a:schemeClr val="tx2"/>
                </a:solidFill>
              </a:defRPr>
            </a:lvl4pPr>
            <a:lvl5pPr>
              <a:defRPr sz="1680">
                <a:solidFill>
                  <a:schemeClr val="tx2"/>
                </a:solidFill>
              </a:defRPr>
            </a:lvl5pPr>
            <a:lvl6pPr>
              <a:defRPr sz="1680">
                <a:solidFill>
                  <a:schemeClr val="tx2"/>
                </a:solidFill>
              </a:defRPr>
            </a:lvl6pPr>
            <a:lvl7pPr>
              <a:defRPr sz="1680">
                <a:solidFill>
                  <a:schemeClr val="tx2"/>
                </a:solidFill>
              </a:defRPr>
            </a:lvl7pPr>
            <a:lvl8pPr>
              <a:defRPr sz="1680">
                <a:solidFill>
                  <a:schemeClr val="tx2"/>
                </a:solidFill>
              </a:defRPr>
            </a:lvl8pPr>
            <a:lvl9pPr>
              <a:defRPr sz="1680">
                <a:solidFill>
                  <a:schemeClr val="tx2"/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8988" y="6314756"/>
            <a:ext cx="7043984" cy="827418"/>
          </a:xfrm>
        </p:spPr>
        <p:txBody>
          <a:bodyPr anchor="ctr">
            <a:normAutofit/>
          </a:bodyPr>
          <a:lstStyle>
            <a:lvl1pPr marL="0" indent="0" algn="r">
              <a:buNone/>
              <a:defRPr sz="1320">
                <a:solidFill>
                  <a:schemeClr val="bg1"/>
                </a:solidFill>
              </a:defRPr>
            </a:lvl1pPr>
            <a:lvl2pPr marL="548640" indent="0">
              <a:buNone/>
              <a:defRPr sz="132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891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2" y="5632067"/>
            <a:ext cx="13235539" cy="680086"/>
          </a:xfrm>
        </p:spPr>
        <p:txBody>
          <a:bodyPr anchor="b">
            <a:normAutofit/>
          </a:bodyPr>
          <a:lstStyle>
            <a:lvl1pPr algn="l">
              <a:defRPr sz="2880" b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381" y="719670"/>
            <a:ext cx="13549031" cy="4268702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431" y="6312153"/>
            <a:ext cx="13235540" cy="718405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8512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7431" y="846149"/>
            <a:ext cx="13235539" cy="1427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431" y="2803204"/>
            <a:ext cx="13235539" cy="4227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27142" y="7147365"/>
            <a:ext cx="341375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7430" y="7142174"/>
            <a:ext cx="830065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5841" y="548641"/>
            <a:ext cx="4443984" cy="1139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9650576" y="544372"/>
            <a:ext cx="4443984" cy="1182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1" name="Rectangle 10"/>
          <p:cNvSpPr/>
          <p:nvPr/>
        </p:nvSpPr>
        <p:spPr>
          <a:xfrm>
            <a:off x="5090196" y="548640"/>
            <a:ext cx="4443984" cy="10972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27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7" r:id="rId13"/>
    <p:sldLayoutId id="2147483739" r:id="rId14"/>
    <p:sldLayoutId id="2147483743" r:id="rId15"/>
    <p:sldLayoutId id="2147483745" r:id="rId16"/>
    <p:sldLayoutId id="2147483746" r:id="rId17"/>
    <p:sldLayoutId id="2147483748" r:id="rId18"/>
    <p:sldLayoutId id="2147483749" r:id="rId19"/>
    <p:sldLayoutId id="2147483752" r:id="rId20"/>
    <p:sldLayoutId id="2147483754" r:id="rId21"/>
    <p:sldLayoutId id="2147483755" r:id="rId22"/>
    <p:sldLayoutId id="2147483756" r:id="rId23"/>
    <p:sldLayoutId id="2147483760" r:id="rId24"/>
    <p:sldLayoutId id="2147483761" r:id="rId25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336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7200" indent="-3672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160" kern="1200">
          <a:solidFill>
            <a:schemeClr val="tx2"/>
          </a:solidFill>
          <a:latin typeface="+mn-lt"/>
          <a:ea typeface="+mn-ea"/>
          <a:cs typeface="+mn-cs"/>
        </a:defRPr>
      </a:lvl1pPr>
      <a:lvl2pPr marL="756000" indent="-3672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920" kern="1200">
          <a:solidFill>
            <a:schemeClr val="tx2"/>
          </a:solidFill>
          <a:latin typeface="+mn-lt"/>
          <a:ea typeface="+mn-ea"/>
          <a:cs typeface="+mn-cs"/>
        </a:defRPr>
      </a:lvl2pPr>
      <a:lvl3pPr marL="1080000" indent="-3240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80" kern="1200">
          <a:solidFill>
            <a:schemeClr val="tx2"/>
          </a:solidFill>
          <a:latin typeface="+mn-lt"/>
          <a:ea typeface="+mn-ea"/>
          <a:cs typeface="+mn-cs"/>
        </a:defRPr>
      </a:lvl3pPr>
      <a:lvl4pPr marL="1490400" indent="-2808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4pPr>
      <a:lvl5pPr marL="1922400" indent="-2808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5pPr>
      <a:lvl6pPr marL="228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6pPr>
      <a:lvl7pPr marL="264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7pPr>
      <a:lvl8pPr marL="300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8pPr>
      <a:lvl9pPr marL="336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jp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.jp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2.jp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jp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jp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3" Type="http://schemas.openxmlformats.org/officeDocument/2006/relationships/image" Target="../media/image68.pn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2.jp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png"/><Relationship Id="rId11" Type="http://schemas.openxmlformats.org/officeDocument/2006/relationships/image" Target="../media/image71.svg"/><Relationship Id="rId5" Type="http://schemas.openxmlformats.org/officeDocument/2006/relationships/image" Target="../media/image80.svg"/><Relationship Id="rId15" Type="http://schemas.openxmlformats.org/officeDocument/2006/relationships/image" Target="../media/image87.png"/><Relationship Id="rId10" Type="http://schemas.openxmlformats.org/officeDocument/2006/relationships/image" Target="../media/image70.png"/><Relationship Id="rId19" Type="http://schemas.openxmlformats.org/officeDocument/2006/relationships/image" Target="../media/image2.jpg"/><Relationship Id="rId4" Type="http://schemas.openxmlformats.org/officeDocument/2006/relationships/image" Target="../media/image79.png"/><Relationship Id="rId9" Type="http://schemas.openxmlformats.org/officeDocument/2006/relationships/image" Target="../media/image69.png"/><Relationship Id="rId14" Type="http://schemas.openxmlformats.org/officeDocument/2006/relationships/image" Target="../media/image8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svg"/><Relationship Id="rId11" Type="http://schemas.openxmlformats.org/officeDocument/2006/relationships/image" Target="../media/image2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7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8EE93-19EA-6F74-1F16-B0601E5BF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F061AC30-00EA-9F96-2136-4F6D5557885E}"/>
              </a:ext>
            </a:extLst>
          </p:cNvPr>
          <p:cNvSpPr/>
          <p:nvPr/>
        </p:nvSpPr>
        <p:spPr>
          <a:xfrm>
            <a:off x="6627390" y="5048981"/>
            <a:ext cx="7121035" cy="827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B621717-2E7D-FFA7-312D-2876423A4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720DE36-FA1E-AEE9-A3B6-D248238C5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93688" cy="822960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15AB034-08FB-508D-65DD-2C7110686B49}"/>
              </a:ext>
            </a:extLst>
          </p:cNvPr>
          <p:cNvSpPr/>
          <p:nvPr/>
        </p:nvSpPr>
        <p:spPr>
          <a:xfrm>
            <a:off x="7222834" y="3653135"/>
            <a:ext cx="184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it-IT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95A8DDB-8723-CD24-5D7E-0632ABA0FF79}"/>
              </a:ext>
            </a:extLst>
          </p:cNvPr>
          <p:cNvSpPr/>
          <p:nvPr/>
        </p:nvSpPr>
        <p:spPr>
          <a:xfrm>
            <a:off x="6627390" y="2175808"/>
            <a:ext cx="722630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Gestione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nutrizionale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nel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 post-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operatorio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bariatrico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: </a:t>
            </a:r>
          </a:p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dalla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teoria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 alla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pratica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st Grotesk Medium" pitchFamily="34" charset="0"/>
              </a:rPr>
              <a:t>.</a:t>
            </a:r>
            <a:endParaRPr lang="it-IT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43CE001-DCC4-938A-8EF1-55BD5FDE0EB1}"/>
              </a:ext>
            </a:extLst>
          </p:cNvPr>
          <p:cNvSpPr txBox="1"/>
          <p:nvPr/>
        </p:nvSpPr>
        <p:spPr>
          <a:xfrm>
            <a:off x="7567794" y="4808534"/>
            <a:ext cx="7315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Dott.ssa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 Chiara Bellantone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Medico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Nutrizionista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lvl="0" defTabSz="914400">
              <a:defRPr/>
            </a:pP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Dott.ssa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 Tania Musca</a:t>
            </a:r>
          </a:p>
          <a:p>
            <a:pPr lvl="0" defTabSz="914400">
              <a:defRPr/>
            </a:pP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Dietista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en-US" sz="24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Servizio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 di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Nutrizione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 Clinica 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Dietologia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Roboto" pitchFamily="34" charset="0"/>
                <a:ea typeface="Roboto" pitchFamily="34" charset="-122"/>
                <a:cs typeface="Roboto" pitchFamily="34" charset="-120"/>
              </a:rPr>
              <a:t>Ospedale San Carlo di Nancy - Roma</a:t>
            </a:r>
            <a:endParaRPr kumimoji="0" lang="en-US" sz="2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296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882" y="671036"/>
            <a:ext cx="11116628" cy="599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Prima Fase </a:t>
            </a:r>
            <a:r>
              <a:rPr lang="en-US" sz="37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Liquida</a:t>
            </a:r>
            <a:r>
              <a:rPr lang="en-US" sz="37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7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chiara</a:t>
            </a:r>
            <a:r>
              <a:rPr lang="en-US" sz="37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: I Primi Passi della Guarigione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66882" y="1346835"/>
            <a:ext cx="3960614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Da due ore </a:t>
            </a:r>
            <a:r>
              <a:rPr lang="en-US" sz="18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dall’intervento</a:t>
            </a:r>
            <a:endParaRPr lang="en-US" sz="1850" dirty="0"/>
          </a:p>
        </p:txBody>
      </p:sp>
      <p:sp>
        <p:nvSpPr>
          <p:cNvPr id="5" name="Shape 3"/>
          <p:cNvSpPr/>
          <p:nvPr/>
        </p:nvSpPr>
        <p:spPr>
          <a:xfrm>
            <a:off x="4285958" y="2526628"/>
            <a:ext cx="5664158" cy="3865548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320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797" y="2862702"/>
            <a:ext cx="768653" cy="768653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1913" y="3127308"/>
            <a:ext cx="345814" cy="34581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616177" y="3961521"/>
            <a:ext cx="5131352" cy="943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Orzo o </a:t>
            </a:r>
            <a:r>
              <a:rPr lang="en-US" sz="24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Tè</a:t>
            </a:r>
            <a:r>
              <a:rPr lang="en-US" sz="2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deteinato</a:t>
            </a:r>
            <a:r>
              <a:rPr lang="en-US" sz="2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24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camomilla</a:t>
            </a:r>
            <a:r>
              <a:rPr lang="en-US" sz="2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24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limone</a:t>
            </a:r>
            <a:r>
              <a:rPr lang="en-US" sz="2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</a:t>
            </a:r>
            <a:r>
              <a:rPr lang="en-US" sz="2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24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zucchero</a:t>
            </a:r>
            <a:r>
              <a:rPr lang="en-US" sz="2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</a:t>
            </a:r>
          </a:p>
          <a:p>
            <a:pPr marL="0" indent="0" algn="l">
              <a:lnSpc>
                <a:spcPts val="2250"/>
              </a:lnSpc>
              <a:buNone/>
            </a:pPr>
            <a:endParaRPr lang="en-US" sz="24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è possibile utilizzare con moderazione dolcificante naturale a base di Stevia</a:t>
            </a:r>
            <a:endParaRPr lang="en-US" sz="2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1F94671-78B3-4FAC-B20A-56F4442D3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FF571-0620-D5E8-5C4B-FCCCCFAFB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D2D372F-8644-21F1-D256-435CC0B6AFBB}"/>
              </a:ext>
            </a:extLst>
          </p:cNvPr>
          <p:cNvSpPr/>
          <p:nvPr/>
        </p:nvSpPr>
        <p:spPr>
          <a:xfrm>
            <a:off x="766882" y="671036"/>
            <a:ext cx="11116628" cy="599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</a:t>
            </a:r>
            <a:r>
              <a:rPr lang="en-US" sz="37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Liquida</a:t>
            </a:r>
            <a:r>
              <a:rPr lang="en-US" sz="37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: I Primi Passi della Guarigione</a:t>
            </a:r>
            <a:endParaRPr lang="en-US" sz="37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80220E8-4C88-D477-2404-9D2E127CEF6D}"/>
              </a:ext>
            </a:extLst>
          </p:cNvPr>
          <p:cNvSpPr/>
          <p:nvPr/>
        </p:nvSpPr>
        <p:spPr>
          <a:xfrm>
            <a:off x="766882" y="1346835"/>
            <a:ext cx="3960614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Da </a:t>
            </a:r>
            <a:r>
              <a:rPr lang="en-US" sz="18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seguire</a:t>
            </a: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per 3 </a:t>
            </a:r>
            <a:r>
              <a:rPr lang="en-US" sz="18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giorni</a:t>
            </a: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8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fino</a:t>
            </a: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ad 1 </a:t>
            </a:r>
            <a:r>
              <a:rPr lang="en-US" sz="18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settimana</a:t>
            </a: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post-operatorial (circa 330 kcal)</a:t>
            </a:r>
            <a:endParaRPr lang="en-US" sz="185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1722A62-7C22-95A4-89B9-4A97BD90802E}"/>
              </a:ext>
            </a:extLst>
          </p:cNvPr>
          <p:cNvSpPr/>
          <p:nvPr/>
        </p:nvSpPr>
        <p:spPr>
          <a:xfrm>
            <a:off x="766882" y="1933932"/>
            <a:ext cx="13096637" cy="575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Questa è la fase più delicata del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percorso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Lo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stomaco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ha appena subito un intervento importante e necessita di riposo e cura. Durante questi primi giorni cruciali, l'alimentazione liquida permette alla zona operata di iniziare il processo di guarigione senza stress meccanico.</a:t>
            </a:r>
            <a:endParaRPr lang="en-US" sz="15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9B8B92AD-7E24-29C0-A632-28104D983AEA}"/>
              </a:ext>
            </a:extLst>
          </p:cNvPr>
          <p:cNvSpPr/>
          <p:nvPr/>
        </p:nvSpPr>
        <p:spPr>
          <a:xfrm>
            <a:off x="766882" y="2724626"/>
            <a:ext cx="4237673" cy="3535204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03B405AF-A683-4DB7-B9EC-0A7D674FD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50" y="2923937"/>
            <a:ext cx="575072" cy="575072"/>
          </a:xfrm>
          <a:prstGeom prst="rect">
            <a:avLst/>
          </a:prstGeom>
        </p:spPr>
      </p:pic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FFC99D99-7537-D328-2280-1B0C9C92C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3965" y="3082052"/>
            <a:ext cx="258723" cy="258723"/>
          </a:xfrm>
          <a:prstGeom prst="rect">
            <a:avLst/>
          </a:prstGeom>
        </p:spPr>
      </p:pic>
      <p:sp>
        <p:nvSpPr>
          <p:cNvPr id="8" name="Text 4">
            <a:extLst>
              <a:ext uri="{FF2B5EF4-FFF2-40B4-BE49-F238E27FC236}">
                <a16:creationId xmlns:a16="http://schemas.microsoft.com/office/drawing/2014/main" id="{8E909F6A-7163-D1AF-34FE-3AEF19D98FA8}"/>
              </a:ext>
            </a:extLst>
          </p:cNvPr>
          <p:cNvSpPr/>
          <p:nvPr/>
        </p:nvSpPr>
        <p:spPr>
          <a:xfrm>
            <a:off x="966192" y="3690699"/>
            <a:ext cx="2396490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Colazione</a:t>
            </a:r>
            <a:endParaRPr lang="en-US" sz="185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A21AD82F-8330-57F6-45F4-58EDA3E82A21}"/>
              </a:ext>
            </a:extLst>
          </p:cNvPr>
          <p:cNvSpPr/>
          <p:nvPr/>
        </p:nvSpPr>
        <p:spPr>
          <a:xfrm>
            <a:off x="966192" y="4105275"/>
            <a:ext cx="3839051" cy="86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Tè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leggero, Orzo,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camomilla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limone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zucchero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125 ml- è possibile utilizzare con moderazione dolcificante naturale a base di Stevia</a:t>
            </a:r>
            <a:endParaRPr lang="en-US" sz="1500" dirty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465981DF-10C8-5F30-EBCA-D5C72CE076D3}"/>
              </a:ext>
            </a:extLst>
          </p:cNvPr>
          <p:cNvSpPr/>
          <p:nvPr/>
        </p:nvSpPr>
        <p:spPr>
          <a:xfrm>
            <a:off x="966192" y="5375183"/>
            <a:ext cx="3839051" cy="575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biscotti per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l’infanzia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2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fette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biscottate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ammorbidite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nella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bevanda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scelta</a:t>
            </a:r>
            <a:endParaRPr lang="en-US" sz="1500" dirty="0"/>
          </a:p>
        </p:txBody>
      </p:sp>
      <p:sp>
        <p:nvSpPr>
          <p:cNvPr id="11" name="Shape 7">
            <a:extLst>
              <a:ext uri="{FF2B5EF4-FFF2-40B4-BE49-F238E27FC236}">
                <a16:creationId xmlns:a16="http://schemas.microsoft.com/office/drawing/2014/main" id="{242DC619-B517-5AA1-22ED-425452E31EA7}"/>
              </a:ext>
            </a:extLst>
          </p:cNvPr>
          <p:cNvSpPr/>
          <p:nvPr/>
        </p:nvSpPr>
        <p:spPr>
          <a:xfrm>
            <a:off x="9575740" y="2724626"/>
            <a:ext cx="4237792" cy="3535204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age 2" descr="preencoded.png">
            <a:extLst>
              <a:ext uri="{FF2B5EF4-FFF2-40B4-BE49-F238E27FC236}">
                <a16:creationId xmlns:a16="http://schemas.microsoft.com/office/drawing/2014/main" id="{255153A4-4235-43D5-CD1B-7608F7D26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585" y="5414476"/>
            <a:ext cx="575072" cy="575072"/>
          </a:xfrm>
          <a:prstGeom prst="rect">
            <a:avLst/>
          </a:prstGeom>
        </p:spPr>
      </p:pic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70606193-DBDC-0562-6450-AF94F9062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94700" y="5572591"/>
            <a:ext cx="258723" cy="258723"/>
          </a:xfrm>
          <a:prstGeom prst="rect">
            <a:avLst/>
          </a:prstGeom>
        </p:spPr>
      </p:pic>
      <p:sp>
        <p:nvSpPr>
          <p:cNvPr id="14" name="Text 8">
            <a:extLst>
              <a:ext uri="{FF2B5EF4-FFF2-40B4-BE49-F238E27FC236}">
                <a16:creationId xmlns:a16="http://schemas.microsoft.com/office/drawing/2014/main" id="{206FA120-7F6A-7FC5-8EC5-F333EA095206}"/>
              </a:ext>
            </a:extLst>
          </p:cNvPr>
          <p:cNvSpPr/>
          <p:nvPr/>
        </p:nvSpPr>
        <p:spPr>
          <a:xfrm>
            <a:off x="9775050" y="3690699"/>
            <a:ext cx="2396490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Pranzo/Cena</a:t>
            </a:r>
            <a:endParaRPr lang="en-US" sz="1850" dirty="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4DF29EC2-AE04-1B24-9F0B-D16C7593096A}"/>
              </a:ext>
            </a:extLst>
          </p:cNvPr>
          <p:cNvSpPr/>
          <p:nvPr/>
        </p:nvSpPr>
        <p:spPr>
          <a:xfrm>
            <a:off x="9775050" y="4040893"/>
            <a:ext cx="3839170" cy="575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Pasta di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tipo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minuto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Semolino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20g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cotti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brodo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vegetale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conditi</a:t>
            </a:r>
            <a:endParaRPr lang="en-US" sz="1500" dirty="0"/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E577FE54-87F1-4DFD-1A28-F288FADFDE63}"/>
              </a:ext>
            </a:extLst>
          </p:cNvPr>
          <p:cNvSpPr/>
          <p:nvPr/>
        </p:nvSpPr>
        <p:spPr>
          <a:xfrm>
            <a:off x="9775050" y="4795361"/>
            <a:ext cx="3839170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Olio EVO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5g (1 cucchiaino)</a:t>
            </a:r>
            <a:endParaRPr lang="en-US" sz="1500" dirty="0"/>
          </a:p>
        </p:txBody>
      </p:sp>
      <p:sp>
        <p:nvSpPr>
          <p:cNvPr id="17" name="Text 11">
            <a:extLst>
              <a:ext uri="{FF2B5EF4-FFF2-40B4-BE49-F238E27FC236}">
                <a16:creationId xmlns:a16="http://schemas.microsoft.com/office/drawing/2014/main" id="{531EDF8A-72C2-387B-6F48-698AFBB540E8}"/>
              </a:ext>
            </a:extLst>
          </p:cNvPr>
          <p:cNvSpPr/>
          <p:nvPr/>
        </p:nvSpPr>
        <p:spPr>
          <a:xfrm>
            <a:off x="9775050" y="5197912"/>
            <a:ext cx="3839170" cy="86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i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Importante: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 dado da brodo confezionato - solo brodo naturale fatto in casa con verdure (zucchine, carota, patata, sedano)</a:t>
            </a:r>
            <a:endParaRPr lang="en-US" sz="1500" dirty="0"/>
          </a:p>
        </p:txBody>
      </p:sp>
      <p:sp>
        <p:nvSpPr>
          <p:cNvPr id="18" name="Shape 12">
            <a:extLst>
              <a:ext uri="{FF2B5EF4-FFF2-40B4-BE49-F238E27FC236}">
                <a16:creationId xmlns:a16="http://schemas.microsoft.com/office/drawing/2014/main" id="{19EA1196-ED2C-D05F-D23B-687A4CCDE87E}"/>
              </a:ext>
            </a:extLst>
          </p:cNvPr>
          <p:cNvSpPr/>
          <p:nvPr/>
        </p:nvSpPr>
        <p:spPr>
          <a:xfrm>
            <a:off x="5231472" y="2727861"/>
            <a:ext cx="4237673" cy="3535204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9" name="Image 4" descr="preencoded.png">
            <a:extLst>
              <a:ext uri="{FF2B5EF4-FFF2-40B4-BE49-F238E27FC236}">
                <a16:creationId xmlns:a16="http://schemas.microsoft.com/office/drawing/2014/main" id="{492F33E2-D889-CEBF-9CC0-DD6055139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5003" y="3016975"/>
            <a:ext cx="575072" cy="575072"/>
          </a:xfrm>
          <a:prstGeom prst="rect">
            <a:avLst/>
          </a:prstGeom>
        </p:spPr>
      </p:pic>
      <p:pic>
        <p:nvPicPr>
          <p:cNvPr id="20" name="Image 5" descr="preencoded.png">
            <a:extLst>
              <a:ext uri="{FF2B5EF4-FFF2-40B4-BE49-F238E27FC236}">
                <a16:creationId xmlns:a16="http://schemas.microsoft.com/office/drawing/2014/main" id="{4F253BAF-5EAC-DB98-5385-313F5B4700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23178" y="3175150"/>
            <a:ext cx="258723" cy="258723"/>
          </a:xfrm>
          <a:prstGeom prst="rect">
            <a:avLst/>
          </a:prstGeom>
        </p:spPr>
      </p:pic>
      <p:sp>
        <p:nvSpPr>
          <p:cNvPr id="21" name="Text 13">
            <a:extLst>
              <a:ext uri="{FF2B5EF4-FFF2-40B4-BE49-F238E27FC236}">
                <a16:creationId xmlns:a16="http://schemas.microsoft.com/office/drawing/2014/main" id="{2E88C51E-2128-D8D5-1371-17CBE6C37B17}"/>
              </a:ext>
            </a:extLst>
          </p:cNvPr>
          <p:cNvSpPr/>
          <p:nvPr/>
        </p:nvSpPr>
        <p:spPr>
          <a:xfrm>
            <a:off x="5322495" y="3693934"/>
            <a:ext cx="2396490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latin typeface="Host Grotesk Medium" panose="020B0604020202020204" charset="0"/>
              </a:rPr>
              <a:t>Spuntino </a:t>
            </a:r>
            <a:r>
              <a:rPr lang="en-US" sz="2000" dirty="0" err="1">
                <a:latin typeface="Host Grotesk Medium" panose="020B0604020202020204" charset="0"/>
              </a:rPr>
              <a:t>metà</a:t>
            </a:r>
            <a:r>
              <a:rPr lang="en-US" sz="2000" dirty="0">
                <a:latin typeface="Host Grotesk Medium" panose="020B0604020202020204" charset="0"/>
              </a:rPr>
              <a:t> </a:t>
            </a:r>
            <a:r>
              <a:rPr lang="en-US" sz="2000" dirty="0" err="1">
                <a:latin typeface="Host Grotesk Medium" panose="020B0604020202020204" charset="0"/>
              </a:rPr>
              <a:t>mattina</a:t>
            </a:r>
            <a:r>
              <a:rPr lang="en-US" sz="2000" dirty="0">
                <a:latin typeface="Host Grotesk Medium" panose="020B0604020202020204" charset="0"/>
              </a:rPr>
              <a:t>/</a:t>
            </a:r>
            <a:r>
              <a:rPr lang="en-US" sz="2000" dirty="0" err="1">
                <a:latin typeface="Host Grotesk Medium" panose="020B0604020202020204" charset="0"/>
              </a:rPr>
              <a:t>pomeriggio</a:t>
            </a:r>
            <a:endParaRPr lang="en-US" sz="2000" dirty="0">
              <a:latin typeface="Host Grotesk Medium" panose="020B0604020202020204" charset="0"/>
            </a:endParaRPr>
          </a:p>
        </p:txBody>
      </p:sp>
      <p:sp>
        <p:nvSpPr>
          <p:cNvPr id="24" name="Shape 16">
            <a:extLst>
              <a:ext uri="{FF2B5EF4-FFF2-40B4-BE49-F238E27FC236}">
                <a16:creationId xmlns:a16="http://schemas.microsoft.com/office/drawing/2014/main" id="{3A4B895E-30EE-F858-B8F6-DE2262D50A58}"/>
              </a:ext>
            </a:extLst>
          </p:cNvPr>
          <p:cNvSpPr/>
          <p:nvPr/>
        </p:nvSpPr>
        <p:spPr>
          <a:xfrm>
            <a:off x="766882" y="6475452"/>
            <a:ext cx="13096637" cy="1082993"/>
          </a:xfrm>
          <a:prstGeom prst="roundRect">
            <a:avLst>
              <a:gd name="adj" fmla="val 7435"/>
            </a:avLst>
          </a:prstGeom>
          <a:solidFill>
            <a:srgbClr val="C6E4EB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5" name="Image 6" descr="preencoded.png">
            <a:extLst>
              <a:ext uri="{FF2B5EF4-FFF2-40B4-BE49-F238E27FC236}">
                <a16:creationId xmlns:a16="http://schemas.microsoft.com/office/drawing/2014/main" id="{4DF05031-3D6D-45B1-00EE-60E5031A82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572" y="6752987"/>
            <a:ext cx="239554" cy="191691"/>
          </a:xfrm>
          <a:prstGeom prst="rect">
            <a:avLst/>
          </a:prstGeom>
        </p:spPr>
      </p:pic>
      <p:sp>
        <p:nvSpPr>
          <p:cNvPr id="26" name="Text 17">
            <a:extLst>
              <a:ext uri="{FF2B5EF4-FFF2-40B4-BE49-F238E27FC236}">
                <a16:creationId xmlns:a16="http://schemas.microsoft.com/office/drawing/2014/main" id="{7D1FA059-489E-3A35-7479-DD5E5E0AD7AD}"/>
              </a:ext>
            </a:extLst>
          </p:cNvPr>
          <p:cNvSpPr/>
          <p:nvPr/>
        </p:nvSpPr>
        <p:spPr>
          <a:xfrm>
            <a:off x="1389817" y="6715006"/>
            <a:ext cx="12282011" cy="575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Principio Fondamentale:</a:t>
            </a:r>
            <a:r>
              <a:rPr lang="en-US" sz="15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Smettere di mangiare non appena ci si sente sazi, indipendentemente dalla quantità di cibo ingerita. Questo è essenziale per evitare complicazioni e favorire una corretta guarigione.</a:t>
            </a:r>
            <a:endParaRPr lang="en-US" sz="1500" dirty="0"/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F61ABCD0-C7F0-4A83-A534-9380A6EA358E}"/>
              </a:ext>
            </a:extLst>
          </p:cNvPr>
          <p:cNvSpPr/>
          <p:nvPr/>
        </p:nvSpPr>
        <p:spPr>
          <a:xfrm>
            <a:off x="5430782" y="4079756"/>
            <a:ext cx="3839051" cy="86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Tè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leggero, Orzo,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camomilla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limone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zucchero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125 ml- è possibile utilizzare con moderazione dolcificante naturale a base di Stevia</a:t>
            </a:r>
            <a:endParaRPr lang="en-US" sz="1500" dirty="0"/>
          </a:p>
        </p:txBody>
      </p:sp>
      <p:pic>
        <p:nvPicPr>
          <p:cNvPr id="22" name="Image 0" descr="preencoded.png">
            <a:extLst>
              <a:ext uri="{FF2B5EF4-FFF2-40B4-BE49-F238E27FC236}">
                <a16:creationId xmlns:a16="http://schemas.microsoft.com/office/drawing/2014/main" id="{CEFA19BF-BA52-2699-2E53-F7298D7B7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55" y="2980085"/>
            <a:ext cx="575072" cy="575072"/>
          </a:xfrm>
          <a:prstGeom prst="rect">
            <a:avLst/>
          </a:prstGeom>
        </p:spPr>
      </p:pic>
      <p:pic>
        <p:nvPicPr>
          <p:cNvPr id="23" name="Image 1" descr="preencoded.png">
            <a:extLst>
              <a:ext uri="{FF2B5EF4-FFF2-40B4-BE49-F238E27FC236}">
                <a16:creationId xmlns:a16="http://schemas.microsoft.com/office/drawing/2014/main" id="{484ED969-CE82-7F74-3187-2FC4B2821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2170" y="3138200"/>
            <a:ext cx="258723" cy="258723"/>
          </a:xfrm>
          <a:prstGeom prst="rect">
            <a:avLst/>
          </a:prstGeom>
        </p:spPr>
      </p:pic>
      <p:pic>
        <p:nvPicPr>
          <p:cNvPr id="30" name="Image 0" descr="preencoded.png">
            <a:extLst>
              <a:ext uri="{FF2B5EF4-FFF2-40B4-BE49-F238E27FC236}">
                <a16:creationId xmlns:a16="http://schemas.microsoft.com/office/drawing/2014/main" id="{3C4BE357-4035-624D-44B8-D9CD5208C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107" y="3012169"/>
            <a:ext cx="575072" cy="575072"/>
          </a:xfrm>
          <a:prstGeom prst="rect">
            <a:avLst/>
          </a:prstGeom>
        </p:spPr>
      </p:pic>
      <p:pic>
        <p:nvPicPr>
          <p:cNvPr id="31" name="Image 1" descr="preencoded.png">
            <a:extLst>
              <a:ext uri="{FF2B5EF4-FFF2-40B4-BE49-F238E27FC236}">
                <a16:creationId xmlns:a16="http://schemas.microsoft.com/office/drawing/2014/main" id="{05A2C050-EA7C-76BC-C95F-58EFD3EF7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4222" y="3170284"/>
            <a:ext cx="258723" cy="25872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8081429F-C679-4194-9454-DDAED88836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F2C18E50-298C-76F9-225B-46B89F9B3FF6}"/>
              </a:ext>
            </a:extLst>
          </p:cNvPr>
          <p:cNvCxnSpPr/>
          <p:nvPr/>
        </p:nvCxnSpPr>
        <p:spPr>
          <a:xfrm>
            <a:off x="108284" y="5584623"/>
            <a:ext cx="6585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4FC5406F-7CFA-42C1-7BC7-77F79D65DA88}"/>
              </a:ext>
            </a:extLst>
          </p:cNvPr>
          <p:cNvCxnSpPr>
            <a:cxnSpLocks/>
          </p:cNvCxnSpPr>
          <p:nvPr/>
        </p:nvCxnSpPr>
        <p:spPr>
          <a:xfrm flipH="1">
            <a:off x="13614220" y="4114800"/>
            <a:ext cx="81942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746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7136"/>
            <a:ext cx="127015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Semiliquida: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consistenza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omogeneizzata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035380"/>
            <a:ext cx="13042821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Questa fase rappresenta un momento cruciale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nel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percorso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recupero. Dopo aver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permesso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stomaco di guarire con alimenti liquidi, è ora il momento di reintrodurre gradualmente le proteine attraverso cibi omogeneizzati o frullati. Le proteine sono essenziali per la guarigione dei tessuti e per mantenere la massa muscolare durante il processo di dimagrimento.</a:t>
            </a:r>
            <a:endParaRPr lang="en-US" sz="1550" dirty="0"/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A0EDED93-F535-14D5-E572-599A3E971445}"/>
              </a:ext>
            </a:extLst>
          </p:cNvPr>
          <p:cNvSpPr/>
          <p:nvPr/>
        </p:nvSpPr>
        <p:spPr>
          <a:xfrm>
            <a:off x="766882" y="1491217"/>
            <a:ext cx="3960614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Da </a:t>
            </a:r>
            <a:r>
              <a:rPr lang="en-US" sz="18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seguire</a:t>
            </a: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per 2 </a:t>
            </a:r>
            <a:r>
              <a:rPr lang="en-US" sz="18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settimane</a:t>
            </a: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(circa 750 kcal)</a:t>
            </a:r>
            <a:endParaRPr lang="en-US" sz="1850" dirty="0"/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0FF04579-2EEB-0DCD-5A5F-C4B2F2D313DA}"/>
              </a:ext>
            </a:extLst>
          </p:cNvPr>
          <p:cNvSpPr/>
          <p:nvPr/>
        </p:nvSpPr>
        <p:spPr>
          <a:xfrm>
            <a:off x="766882" y="3446516"/>
            <a:ext cx="4237673" cy="4506358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DEF3F81A-2684-D362-A4D1-C2B6CB4B3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92" y="3645827"/>
            <a:ext cx="575072" cy="733050"/>
          </a:xfrm>
          <a:prstGeom prst="rect">
            <a:avLst/>
          </a:prstGeom>
        </p:spPr>
      </p:pic>
      <p:sp>
        <p:nvSpPr>
          <p:cNvPr id="27" name="Text 4">
            <a:extLst>
              <a:ext uri="{FF2B5EF4-FFF2-40B4-BE49-F238E27FC236}">
                <a16:creationId xmlns:a16="http://schemas.microsoft.com/office/drawing/2014/main" id="{E5111B67-A19E-E144-AFBD-B89AE4F69AE7}"/>
              </a:ext>
            </a:extLst>
          </p:cNvPr>
          <p:cNvSpPr/>
          <p:nvPr/>
        </p:nvSpPr>
        <p:spPr>
          <a:xfrm>
            <a:off x="966192" y="4412589"/>
            <a:ext cx="2396490" cy="381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Colazione</a:t>
            </a:r>
            <a:endParaRPr lang="en-US" sz="1850" dirty="0"/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155ECF65-82B2-1370-E07E-56C3F370E0FA}"/>
              </a:ext>
            </a:extLst>
          </p:cNvPr>
          <p:cNvSpPr/>
          <p:nvPr/>
        </p:nvSpPr>
        <p:spPr>
          <a:xfrm>
            <a:off x="966192" y="4827164"/>
            <a:ext cx="3839051" cy="109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Caffè leggero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decaffeinato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caffè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d’orzo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tè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leggero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deteinato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Orzo,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camomilla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limone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zucchero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125 ml- 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è possibile utilizzare con moderazione dolcificante naturale a base di Stevia</a:t>
            </a:r>
            <a:endParaRPr lang="en-US" sz="1500" dirty="0"/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3F6F060E-09F1-0623-B689-8ED8CC6CA315}"/>
              </a:ext>
            </a:extLst>
          </p:cNvPr>
          <p:cNvSpPr/>
          <p:nvPr/>
        </p:nvSpPr>
        <p:spPr>
          <a:xfrm>
            <a:off x="966192" y="6450180"/>
            <a:ext cx="3839051" cy="73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biscotti per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l’infanzia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2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fette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biscottate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ammorbidite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nella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bevanda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scelta</a:t>
            </a:r>
            <a:endParaRPr lang="en-US" sz="1500" dirty="0"/>
          </a:p>
        </p:txBody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BFFADA15-85D3-29D6-50DE-998FFDA2F2FC}"/>
              </a:ext>
            </a:extLst>
          </p:cNvPr>
          <p:cNvSpPr/>
          <p:nvPr/>
        </p:nvSpPr>
        <p:spPr>
          <a:xfrm>
            <a:off x="10024349" y="3427937"/>
            <a:ext cx="4237792" cy="4506358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5229F93D-470A-A6EB-DB53-2D20E310B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40" y="3591995"/>
            <a:ext cx="575072" cy="733050"/>
          </a:xfrm>
          <a:prstGeom prst="rect">
            <a:avLst/>
          </a:prstGeom>
        </p:spPr>
      </p:pic>
      <p:pic>
        <p:nvPicPr>
          <p:cNvPr id="32" name="Image 3" descr="preencoded.png">
            <a:extLst>
              <a:ext uri="{FF2B5EF4-FFF2-40B4-BE49-F238E27FC236}">
                <a16:creationId xmlns:a16="http://schemas.microsoft.com/office/drawing/2014/main" id="{3C515DC8-F9EA-4F15-C93E-9B6D856B5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6333" y="3785363"/>
            <a:ext cx="258723" cy="329797"/>
          </a:xfrm>
          <a:prstGeom prst="rect">
            <a:avLst/>
          </a:prstGeom>
        </p:spPr>
      </p:pic>
      <p:sp>
        <p:nvSpPr>
          <p:cNvPr id="33" name="Text 8">
            <a:extLst>
              <a:ext uri="{FF2B5EF4-FFF2-40B4-BE49-F238E27FC236}">
                <a16:creationId xmlns:a16="http://schemas.microsoft.com/office/drawing/2014/main" id="{42461FA3-5539-46ED-5E50-621103F766BA}"/>
              </a:ext>
            </a:extLst>
          </p:cNvPr>
          <p:cNvSpPr/>
          <p:nvPr/>
        </p:nvSpPr>
        <p:spPr>
          <a:xfrm>
            <a:off x="10367940" y="4358757"/>
            <a:ext cx="2396490" cy="381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Pranzo/Cena</a:t>
            </a:r>
            <a:endParaRPr lang="en-US" sz="1850" dirty="0"/>
          </a:p>
        </p:txBody>
      </p:sp>
      <p:sp>
        <p:nvSpPr>
          <p:cNvPr id="34" name="Text 9">
            <a:extLst>
              <a:ext uri="{FF2B5EF4-FFF2-40B4-BE49-F238E27FC236}">
                <a16:creationId xmlns:a16="http://schemas.microsoft.com/office/drawing/2014/main" id="{B1A77330-A503-4EF4-EEB2-46B5338A25E8}"/>
              </a:ext>
            </a:extLst>
          </p:cNvPr>
          <p:cNvSpPr/>
          <p:nvPr/>
        </p:nvSpPr>
        <p:spPr>
          <a:xfrm>
            <a:off x="10223659" y="4744204"/>
            <a:ext cx="3839170" cy="73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Pasta di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tipo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minuto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Semolino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20g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crema di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20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cotti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brodo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vegetale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conditi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+ g. 5 di parmigiano</a:t>
            </a:r>
            <a:endParaRPr lang="en-US" sz="1500" dirty="0"/>
          </a:p>
        </p:txBody>
      </p:sp>
      <p:sp>
        <p:nvSpPr>
          <p:cNvPr id="35" name="Text 10">
            <a:extLst>
              <a:ext uri="{FF2B5EF4-FFF2-40B4-BE49-F238E27FC236}">
                <a16:creationId xmlns:a16="http://schemas.microsoft.com/office/drawing/2014/main" id="{9A5646E1-F157-8D24-F07C-0A4418B40C0F}"/>
              </a:ext>
            </a:extLst>
          </p:cNvPr>
          <p:cNvSpPr/>
          <p:nvPr/>
        </p:nvSpPr>
        <p:spPr>
          <a:xfrm>
            <a:off x="10223659" y="5618991"/>
            <a:ext cx="3839170" cy="366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Olio EVO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5g (1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cucchiaino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</a:p>
          <a:p>
            <a:pPr marL="0" indent="0" algn="l">
              <a:lnSpc>
                <a:spcPts val="2250"/>
              </a:lnSpc>
              <a:buNone/>
            </a:pPr>
            <a:endParaRPr lang="en-US" sz="1500" dirty="0"/>
          </a:p>
        </p:txBody>
      </p:sp>
      <p:sp>
        <p:nvSpPr>
          <p:cNvPr id="36" name="Text 11">
            <a:extLst>
              <a:ext uri="{FF2B5EF4-FFF2-40B4-BE49-F238E27FC236}">
                <a16:creationId xmlns:a16="http://schemas.microsoft.com/office/drawing/2014/main" id="{C0335256-2FAA-DF62-F6A8-1988983E9E8C}"/>
              </a:ext>
            </a:extLst>
          </p:cNvPr>
          <p:cNvSpPr/>
          <p:nvPr/>
        </p:nvSpPr>
        <p:spPr>
          <a:xfrm>
            <a:off x="10223659" y="6614863"/>
            <a:ext cx="3839170" cy="109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i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Importante: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 dado da brodo confezionato - solo brodo naturale fatto in casa con verdure (zucchine, carota, patata, sedano)</a:t>
            </a:r>
            <a:endParaRPr lang="en-US" sz="1500" dirty="0"/>
          </a:p>
        </p:txBody>
      </p:sp>
      <p:sp>
        <p:nvSpPr>
          <p:cNvPr id="37" name="Shape 12">
            <a:extLst>
              <a:ext uri="{FF2B5EF4-FFF2-40B4-BE49-F238E27FC236}">
                <a16:creationId xmlns:a16="http://schemas.microsoft.com/office/drawing/2014/main" id="{126CF41D-84EC-4F21-3BC5-D39F70B62689}"/>
              </a:ext>
            </a:extLst>
          </p:cNvPr>
          <p:cNvSpPr/>
          <p:nvPr/>
        </p:nvSpPr>
        <p:spPr>
          <a:xfrm>
            <a:off x="5408868" y="3427937"/>
            <a:ext cx="4237673" cy="4506358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0" name="Text 13">
            <a:extLst>
              <a:ext uri="{FF2B5EF4-FFF2-40B4-BE49-F238E27FC236}">
                <a16:creationId xmlns:a16="http://schemas.microsoft.com/office/drawing/2014/main" id="{FA90F148-0736-2AC6-662F-F79822300F80}"/>
              </a:ext>
            </a:extLst>
          </p:cNvPr>
          <p:cNvSpPr/>
          <p:nvPr/>
        </p:nvSpPr>
        <p:spPr>
          <a:xfrm>
            <a:off x="5457283" y="4325045"/>
            <a:ext cx="2396490" cy="381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latin typeface="Host Grotesk Medium" panose="020B0604020202020204" charset="0"/>
              </a:rPr>
              <a:t>Spuntino </a:t>
            </a:r>
            <a:r>
              <a:rPr lang="en-US" sz="2000" dirty="0" err="1">
                <a:latin typeface="Host Grotesk Medium" panose="020B0604020202020204" charset="0"/>
              </a:rPr>
              <a:t>metà</a:t>
            </a:r>
            <a:r>
              <a:rPr lang="en-US" sz="2000" dirty="0">
                <a:latin typeface="Host Grotesk Medium" panose="020B0604020202020204" charset="0"/>
              </a:rPr>
              <a:t> </a:t>
            </a:r>
            <a:r>
              <a:rPr lang="en-US" sz="2000" dirty="0" err="1">
                <a:latin typeface="Host Grotesk Medium" panose="020B0604020202020204" charset="0"/>
              </a:rPr>
              <a:t>mattina</a:t>
            </a:r>
            <a:r>
              <a:rPr lang="en-US" sz="2000" dirty="0">
                <a:latin typeface="Host Grotesk Medium" panose="020B0604020202020204" charset="0"/>
              </a:rPr>
              <a:t>/</a:t>
            </a:r>
            <a:r>
              <a:rPr lang="en-US" sz="2000" dirty="0" err="1">
                <a:latin typeface="Host Grotesk Medium" panose="020B0604020202020204" charset="0"/>
              </a:rPr>
              <a:t>pomeriggio</a:t>
            </a:r>
            <a:endParaRPr lang="en-US" sz="2000" dirty="0">
              <a:latin typeface="Host Grotesk Medium" panose="020B0604020202020204" charset="0"/>
            </a:endParaRPr>
          </a:p>
        </p:txBody>
      </p:sp>
      <p:sp>
        <p:nvSpPr>
          <p:cNvPr id="42" name="Text 13">
            <a:extLst>
              <a:ext uri="{FF2B5EF4-FFF2-40B4-BE49-F238E27FC236}">
                <a16:creationId xmlns:a16="http://schemas.microsoft.com/office/drawing/2014/main" id="{ADF07974-BD5B-8F13-2E16-6BB3D6763100}"/>
              </a:ext>
            </a:extLst>
          </p:cNvPr>
          <p:cNvSpPr/>
          <p:nvPr/>
        </p:nvSpPr>
        <p:spPr>
          <a:xfrm>
            <a:off x="5586390" y="4812824"/>
            <a:ext cx="597979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(mela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cotta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grattugiata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100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mousse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100 g</a:t>
            </a:r>
          </a:p>
          <a:p>
            <a:pPr marL="0" indent="0" algn="l">
              <a:lnSpc>
                <a:spcPts val="2300"/>
              </a:lnSpc>
              <a:buNone/>
            </a:pPr>
            <a:endParaRPr lang="en-US" sz="155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spuntino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metà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mattina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metà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pomeriggio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può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essere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sostituiro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 uno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yogurt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magro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bianco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alla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pezzi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o latte da p.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scremato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Delattosato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150 </a:t>
            </a:r>
            <a:endParaRPr lang="en-US" sz="1550" dirty="0"/>
          </a:p>
        </p:txBody>
      </p:sp>
      <p:sp>
        <p:nvSpPr>
          <p:cNvPr id="44" name="Text 9">
            <a:extLst>
              <a:ext uri="{FF2B5EF4-FFF2-40B4-BE49-F238E27FC236}">
                <a16:creationId xmlns:a16="http://schemas.microsoft.com/office/drawing/2014/main" id="{266DB131-1798-83DB-F987-234707CB742B}"/>
              </a:ext>
            </a:extLst>
          </p:cNvPr>
          <p:cNvSpPr/>
          <p:nvPr/>
        </p:nvSpPr>
        <p:spPr>
          <a:xfrm>
            <a:off x="10223659" y="6106601"/>
            <a:ext cx="3839170" cy="73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Secondo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piatto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proteico</a:t>
            </a:r>
            <a:endParaRPr lang="en-US" sz="1500" b="1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endParaRPr lang="en-US" sz="1500" b="1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endParaRPr lang="en-US" sz="1500" dirty="0"/>
          </a:p>
        </p:txBody>
      </p:sp>
      <p:pic>
        <p:nvPicPr>
          <p:cNvPr id="45" name="Image 0" descr="preencoded.png">
            <a:extLst>
              <a:ext uri="{FF2B5EF4-FFF2-40B4-BE49-F238E27FC236}">
                <a16:creationId xmlns:a16="http://schemas.microsoft.com/office/drawing/2014/main" id="{AEECE328-AE50-ACE7-C089-9F87049AA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558" y="3582972"/>
            <a:ext cx="575072" cy="73305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0DE4C16F-3FF1-4178-A911-FA82451758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0A5DB03B-1E95-4260-C15B-A62E01749FFC}"/>
              </a:ext>
            </a:extLst>
          </p:cNvPr>
          <p:cNvCxnSpPr/>
          <p:nvPr/>
        </p:nvCxnSpPr>
        <p:spPr>
          <a:xfrm>
            <a:off x="4763923" y="5813223"/>
            <a:ext cx="6585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7D157473-4108-C08A-D819-81F7C75971CC}"/>
              </a:ext>
            </a:extLst>
          </p:cNvPr>
          <p:cNvCxnSpPr/>
          <p:nvPr/>
        </p:nvCxnSpPr>
        <p:spPr>
          <a:xfrm>
            <a:off x="9462003" y="6305801"/>
            <a:ext cx="6585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1908"/>
            <a:ext cx="78940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Schema Settimanale delle Proteine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98821"/>
            <a:ext cx="130428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Ogni pasto deve includere un secondo piatto proteico + 5g di olio EVO (1 cucchiaino). Le grammature indicate sono da considerarsi al massimo: se non riuscite a consumare tutto, non forzatevi mai.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669595"/>
            <a:ext cx="595313" cy="59531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3839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Carne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89" y="3792259"/>
            <a:ext cx="639734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4/7 Volte/Settimana: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(vitello, pollo, tacchino, manzo) - 100g in forma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omogeneizzata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n. 2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vasetti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80 g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2034" y="4639258"/>
            <a:ext cx="595313" cy="5953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732034" y="53451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Pesce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4732034" y="5774335"/>
            <a:ext cx="639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6-7 Volte/Settimana: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(sogliola, merluzzo, palombo, orata, spigola, nasello, dentice) – 160/ 150 g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omogeneizzato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pesce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n. 2 da 80 gr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170" y="6158372"/>
            <a:ext cx="595313" cy="59531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38170" y="687274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Latticini</a:t>
            </a:r>
            <a:endParaRPr lang="en-US" sz="1950" dirty="0"/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047AF8FE-96E8-2DD8-4B0D-30A794032D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9684" y="2669595"/>
            <a:ext cx="3320716" cy="560520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38170" y="7301967"/>
            <a:ext cx="639734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4/7 Volte/Settimana: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70g ricotta di mucca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oppure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60g di formaggini o Philadelphia light</a:t>
            </a:r>
            <a:endParaRPr lang="en-US" sz="155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492DA14-6425-43BA-8A3C-0D5F283AA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40740-0288-C793-B8D9-80A8EA0BA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53BFD02-23EA-20AA-6789-58C79EB97F7F}"/>
              </a:ext>
            </a:extLst>
          </p:cNvPr>
          <p:cNvSpPr/>
          <p:nvPr/>
        </p:nvSpPr>
        <p:spPr>
          <a:xfrm>
            <a:off x="793790" y="897136"/>
            <a:ext cx="127015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Semisolida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: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consistenza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tritata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o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frullata</a:t>
            </a:r>
            <a:endParaRPr lang="en-US" sz="39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9D8C90F-7784-01C0-AC9B-797A847943A6}"/>
              </a:ext>
            </a:extLst>
          </p:cNvPr>
          <p:cNvSpPr/>
          <p:nvPr/>
        </p:nvSpPr>
        <p:spPr>
          <a:xfrm>
            <a:off x="793790" y="1988020"/>
            <a:ext cx="13042821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consistenza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degli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alimenti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verso il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solido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endParaRPr lang="en-US" sz="1550" dirty="0"/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21A5BC28-75EA-B0A9-CA82-32EB44BC31F9}"/>
              </a:ext>
            </a:extLst>
          </p:cNvPr>
          <p:cNvSpPr/>
          <p:nvPr/>
        </p:nvSpPr>
        <p:spPr>
          <a:xfrm>
            <a:off x="766882" y="1491217"/>
            <a:ext cx="3960614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Da </a:t>
            </a:r>
            <a:r>
              <a:rPr lang="en-US" sz="18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seguire</a:t>
            </a: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per 1- 2 </a:t>
            </a:r>
            <a:r>
              <a:rPr lang="en-US" sz="18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settimane</a:t>
            </a: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(circa 900 kcal)</a:t>
            </a:r>
            <a:endParaRPr lang="en-US" sz="1850" dirty="0"/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78096E17-A3D9-BA00-BEC1-F6AF5A1B2F0E}"/>
              </a:ext>
            </a:extLst>
          </p:cNvPr>
          <p:cNvSpPr/>
          <p:nvPr/>
        </p:nvSpPr>
        <p:spPr>
          <a:xfrm>
            <a:off x="749630" y="2660369"/>
            <a:ext cx="4237673" cy="5272695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33484CAA-C444-A454-086E-163A8E95D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92" y="2791577"/>
            <a:ext cx="575072" cy="673622"/>
          </a:xfrm>
          <a:prstGeom prst="rect">
            <a:avLst/>
          </a:prstGeom>
        </p:spPr>
      </p:pic>
      <p:sp>
        <p:nvSpPr>
          <p:cNvPr id="27" name="Text 4">
            <a:extLst>
              <a:ext uri="{FF2B5EF4-FFF2-40B4-BE49-F238E27FC236}">
                <a16:creationId xmlns:a16="http://schemas.microsoft.com/office/drawing/2014/main" id="{715722D7-EF52-9F39-5EE1-93055E0B5DE9}"/>
              </a:ext>
            </a:extLst>
          </p:cNvPr>
          <p:cNvSpPr/>
          <p:nvPr/>
        </p:nvSpPr>
        <p:spPr>
          <a:xfrm>
            <a:off x="966192" y="3630529"/>
            <a:ext cx="2396490" cy="420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Colazione</a:t>
            </a:r>
            <a:endParaRPr lang="en-US" sz="1850" dirty="0"/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D526AE74-F416-B039-859E-D9577054339E}"/>
              </a:ext>
            </a:extLst>
          </p:cNvPr>
          <p:cNvSpPr/>
          <p:nvPr/>
        </p:nvSpPr>
        <p:spPr>
          <a:xfrm>
            <a:off x="966192" y="4045104"/>
            <a:ext cx="3839051" cy="1209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Caffè leggero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decaffeinato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caffè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d’orzo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tè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leggero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deteinato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Orzo,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camomilla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limone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zucchero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125 ml- 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è possibile utilizzare con moderazione dolcificante naturale a base di Stevia</a:t>
            </a:r>
            <a:endParaRPr lang="en-US" sz="1500" dirty="0"/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726F8396-ABD6-FCF3-60EA-5E9983E85A3D}"/>
              </a:ext>
            </a:extLst>
          </p:cNvPr>
          <p:cNvSpPr/>
          <p:nvPr/>
        </p:nvSpPr>
        <p:spPr>
          <a:xfrm>
            <a:off x="930096" y="6577393"/>
            <a:ext cx="3839051" cy="80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biscotti per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l’infanzia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2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fette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biscottate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ammorbidite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nella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bevanda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scelta</a:t>
            </a:r>
            <a:endParaRPr lang="en-US" sz="1500" dirty="0"/>
          </a:p>
        </p:txBody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6B021433-8994-F11F-CB41-6B933015C5AD}"/>
              </a:ext>
            </a:extLst>
          </p:cNvPr>
          <p:cNvSpPr/>
          <p:nvPr/>
        </p:nvSpPr>
        <p:spPr>
          <a:xfrm>
            <a:off x="10046316" y="2644084"/>
            <a:ext cx="4237792" cy="5272695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D237221F-A40A-68E6-390E-1D332D83F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40" y="2737744"/>
            <a:ext cx="575072" cy="596005"/>
          </a:xfrm>
          <a:prstGeom prst="rect">
            <a:avLst/>
          </a:prstGeom>
        </p:spPr>
      </p:pic>
      <p:pic>
        <p:nvPicPr>
          <p:cNvPr id="32" name="Image 3" descr="preencoded.png">
            <a:extLst>
              <a:ext uri="{FF2B5EF4-FFF2-40B4-BE49-F238E27FC236}">
                <a16:creationId xmlns:a16="http://schemas.microsoft.com/office/drawing/2014/main" id="{AA107874-EC81-3C01-F516-DF938D585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6333" y="3304097"/>
            <a:ext cx="258723" cy="362830"/>
          </a:xfrm>
          <a:prstGeom prst="rect">
            <a:avLst/>
          </a:prstGeom>
        </p:spPr>
      </p:pic>
      <p:sp>
        <p:nvSpPr>
          <p:cNvPr id="33" name="Text 8">
            <a:extLst>
              <a:ext uri="{FF2B5EF4-FFF2-40B4-BE49-F238E27FC236}">
                <a16:creationId xmlns:a16="http://schemas.microsoft.com/office/drawing/2014/main" id="{66F4B049-02AB-57D7-69EA-322BF17752AA}"/>
              </a:ext>
            </a:extLst>
          </p:cNvPr>
          <p:cNvSpPr/>
          <p:nvPr/>
        </p:nvSpPr>
        <p:spPr>
          <a:xfrm>
            <a:off x="10338152" y="3405890"/>
            <a:ext cx="2396490" cy="420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Pranzo/Cena</a:t>
            </a:r>
            <a:endParaRPr lang="en-US" sz="1850" dirty="0"/>
          </a:p>
        </p:txBody>
      </p:sp>
      <p:sp>
        <p:nvSpPr>
          <p:cNvPr id="34" name="Text 9">
            <a:extLst>
              <a:ext uri="{FF2B5EF4-FFF2-40B4-BE49-F238E27FC236}">
                <a16:creationId xmlns:a16="http://schemas.microsoft.com/office/drawing/2014/main" id="{AAFA5FEC-6A24-689F-19DA-B7AE9D89C14B}"/>
              </a:ext>
            </a:extLst>
          </p:cNvPr>
          <p:cNvSpPr/>
          <p:nvPr/>
        </p:nvSpPr>
        <p:spPr>
          <a:xfrm>
            <a:off x="10130590" y="3980898"/>
            <a:ext cx="4153518" cy="80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SG: Pasta di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tipo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minuto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30g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 pomodoro o in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bianco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in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brodo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vegetale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pane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tostato</a:t>
            </a:r>
            <a:endParaRPr lang="en-US" sz="15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40  +g. 10 di parmigiano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GB o BPD: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semolino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crema di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pastina di piccolo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formato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30 g + 1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cucchiaio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parmigiano o 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crackers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25 gr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fette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biscottate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n. 3 o pane 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g. 30</a:t>
            </a:r>
          </a:p>
          <a:p>
            <a:pPr marL="0" indent="0" algn="l">
              <a:lnSpc>
                <a:spcPts val="2250"/>
              </a:lnSpc>
              <a:buNone/>
            </a:pPr>
            <a:endParaRPr lang="en-US" sz="1500" dirty="0"/>
          </a:p>
        </p:txBody>
      </p:sp>
      <p:sp>
        <p:nvSpPr>
          <p:cNvPr id="35" name="Text 10">
            <a:extLst>
              <a:ext uri="{FF2B5EF4-FFF2-40B4-BE49-F238E27FC236}">
                <a16:creationId xmlns:a16="http://schemas.microsoft.com/office/drawing/2014/main" id="{4F38D3A4-A47C-8956-C36F-85FB429919B1}"/>
              </a:ext>
            </a:extLst>
          </p:cNvPr>
          <p:cNvSpPr/>
          <p:nvPr/>
        </p:nvSpPr>
        <p:spPr>
          <a:xfrm>
            <a:off x="10223659" y="5979933"/>
            <a:ext cx="3839170" cy="403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Olio EVO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5g (1 cucchiaino)</a:t>
            </a:r>
            <a:endParaRPr lang="en-US" sz="1500" dirty="0"/>
          </a:p>
        </p:txBody>
      </p:sp>
      <p:sp>
        <p:nvSpPr>
          <p:cNvPr id="37" name="Shape 12">
            <a:extLst>
              <a:ext uri="{FF2B5EF4-FFF2-40B4-BE49-F238E27FC236}">
                <a16:creationId xmlns:a16="http://schemas.microsoft.com/office/drawing/2014/main" id="{E65D649A-8AB6-B800-6779-3A7AFD121268}"/>
              </a:ext>
            </a:extLst>
          </p:cNvPr>
          <p:cNvSpPr/>
          <p:nvPr/>
        </p:nvSpPr>
        <p:spPr>
          <a:xfrm>
            <a:off x="5408868" y="2660370"/>
            <a:ext cx="4237673" cy="5272695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2" name="Text 13">
            <a:extLst>
              <a:ext uri="{FF2B5EF4-FFF2-40B4-BE49-F238E27FC236}">
                <a16:creationId xmlns:a16="http://schemas.microsoft.com/office/drawing/2014/main" id="{536869AC-2818-791A-8ACD-AA2E3573F54B}"/>
              </a:ext>
            </a:extLst>
          </p:cNvPr>
          <p:cNvSpPr/>
          <p:nvPr/>
        </p:nvSpPr>
        <p:spPr>
          <a:xfrm>
            <a:off x="5586390" y="4030763"/>
            <a:ext cx="5979795" cy="327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(mela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cotta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grattugiata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100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mousse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100 g</a:t>
            </a:r>
          </a:p>
          <a:p>
            <a:pPr marL="0" indent="0" algn="l">
              <a:lnSpc>
                <a:spcPts val="2300"/>
              </a:lnSpc>
              <a:buNone/>
            </a:pPr>
            <a:endParaRPr lang="en-US" sz="155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spuntino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metà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mattina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metà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pomeriggio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può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essere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sostituiro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 uno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yogurt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magro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bianco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alla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pezzi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o latte da p.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scremato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Delattosato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150 </a:t>
            </a:r>
            <a:endParaRPr lang="en-US" sz="1550" dirty="0"/>
          </a:p>
        </p:txBody>
      </p:sp>
      <p:sp>
        <p:nvSpPr>
          <p:cNvPr id="44" name="Text 9">
            <a:extLst>
              <a:ext uri="{FF2B5EF4-FFF2-40B4-BE49-F238E27FC236}">
                <a16:creationId xmlns:a16="http://schemas.microsoft.com/office/drawing/2014/main" id="{43EFA580-068F-F811-9329-74CAA696CD22}"/>
              </a:ext>
            </a:extLst>
          </p:cNvPr>
          <p:cNvSpPr/>
          <p:nvPr/>
        </p:nvSpPr>
        <p:spPr>
          <a:xfrm>
            <a:off x="10245627" y="6462081"/>
            <a:ext cx="3839170" cy="80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Contorno di verdure e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ortaggi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passato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sole verdure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bietola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spinaci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zucchine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fagiolini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g. 80</a:t>
            </a:r>
          </a:p>
          <a:p>
            <a:pPr marL="0" indent="0" algn="l">
              <a:lnSpc>
                <a:spcPts val="2250"/>
              </a:lnSpc>
              <a:buNone/>
            </a:pPr>
            <a:endParaRPr lang="en-US" sz="14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Secondo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piatto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proteico</a:t>
            </a:r>
            <a:endParaRPr lang="en-US" sz="1500" dirty="0"/>
          </a:p>
        </p:txBody>
      </p:sp>
      <p:pic>
        <p:nvPicPr>
          <p:cNvPr id="45" name="Image 0" descr="preencoded.png">
            <a:extLst>
              <a:ext uri="{FF2B5EF4-FFF2-40B4-BE49-F238E27FC236}">
                <a16:creationId xmlns:a16="http://schemas.microsoft.com/office/drawing/2014/main" id="{74A1E4A2-3344-7082-4601-5569B4033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558" y="2728722"/>
            <a:ext cx="575072" cy="633005"/>
          </a:xfrm>
          <a:prstGeom prst="rect">
            <a:avLst/>
          </a:prstGeom>
        </p:spPr>
      </p:pic>
      <p:sp>
        <p:nvSpPr>
          <p:cNvPr id="3" name="Text 6">
            <a:extLst>
              <a:ext uri="{FF2B5EF4-FFF2-40B4-BE49-F238E27FC236}">
                <a16:creationId xmlns:a16="http://schemas.microsoft.com/office/drawing/2014/main" id="{333C0D60-4023-F282-13A4-0431385EB692}"/>
              </a:ext>
            </a:extLst>
          </p:cNvPr>
          <p:cNvSpPr/>
          <p:nvPr/>
        </p:nvSpPr>
        <p:spPr>
          <a:xfrm>
            <a:off x="930096" y="5569635"/>
            <a:ext cx="4032785" cy="80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Yogurt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magro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bianco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alla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>
              <a:lnSpc>
                <a:spcPts val="2300"/>
              </a:lnSpc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pezzi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g. 200 o 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Latte da p.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scremato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>
              <a:lnSpc>
                <a:spcPts val="2300"/>
              </a:lnSpc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g. 150 </a:t>
            </a:r>
            <a:endParaRPr lang="en-US" sz="1500" dirty="0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B813334D-1B89-4347-808C-849FD35A3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F0C29032-5066-0904-F70C-745AE11B769B}"/>
              </a:ext>
            </a:extLst>
          </p:cNvPr>
          <p:cNvCxnSpPr>
            <a:cxnSpLocks/>
          </p:cNvCxnSpPr>
          <p:nvPr/>
        </p:nvCxnSpPr>
        <p:spPr>
          <a:xfrm>
            <a:off x="135192" y="5669079"/>
            <a:ext cx="6585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E2E931C-F53F-BA34-57BC-A54E14E3F3E6}"/>
              </a:ext>
            </a:extLst>
          </p:cNvPr>
          <p:cNvCxnSpPr>
            <a:cxnSpLocks/>
          </p:cNvCxnSpPr>
          <p:nvPr/>
        </p:nvCxnSpPr>
        <p:spPr>
          <a:xfrm flipH="1">
            <a:off x="12577467" y="4668493"/>
            <a:ext cx="86619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8C3D69B-F3C7-5845-AB5F-BE216CC1A70A}"/>
              </a:ext>
            </a:extLst>
          </p:cNvPr>
          <p:cNvCxnSpPr>
            <a:cxnSpLocks/>
          </p:cNvCxnSpPr>
          <p:nvPr/>
        </p:nvCxnSpPr>
        <p:spPr>
          <a:xfrm flipH="1" flipV="1">
            <a:off x="13443664" y="6865317"/>
            <a:ext cx="840444" cy="64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 13">
            <a:extLst>
              <a:ext uri="{FF2B5EF4-FFF2-40B4-BE49-F238E27FC236}">
                <a16:creationId xmlns:a16="http://schemas.microsoft.com/office/drawing/2014/main" id="{79B84847-913C-1944-5E2A-ED98F3043678}"/>
              </a:ext>
            </a:extLst>
          </p:cNvPr>
          <p:cNvSpPr/>
          <p:nvPr/>
        </p:nvSpPr>
        <p:spPr>
          <a:xfrm>
            <a:off x="5502167" y="3635054"/>
            <a:ext cx="2396490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latin typeface="Host Grotesk Medium" panose="020B0604020202020204" charset="0"/>
              </a:rPr>
              <a:t>Spuntino </a:t>
            </a:r>
            <a:r>
              <a:rPr lang="en-US" sz="2000" dirty="0" err="1">
                <a:latin typeface="Host Grotesk Medium" panose="020B0604020202020204" charset="0"/>
              </a:rPr>
              <a:t>metà</a:t>
            </a:r>
            <a:r>
              <a:rPr lang="en-US" sz="2000" dirty="0">
                <a:latin typeface="Host Grotesk Medium" panose="020B0604020202020204" charset="0"/>
              </a:rPr>
              <a:t> </a:t>
            </a:r>
            <a:r>
              <a:rPr lang="en-US" sz="2000" dirty="0" err="1">
                <a:latin typeface="Host Grotesk Medium" panose="020B0604020202020204" charset="0"/>
              </a:rPr>
              <a:t>mattina</a:t>
            </a:r>
            <a:r>
              <a:rPr lang="en-US" sz="2000" dirty="0">
                <a:latin typeface="Host Grotesk Medium" panose="020B0604020202020204" charset="0"/>
              </a:rPr>
              <a:t>/</a:t>
            </a:r>
            <a:r>
              <a:rPr lang="en-US" sz="2000" dirty="0" err="1">
                <a:latin typeface="Host Grotesk Medium" panose="020B0604020202020204" charset="0"/>
              </a:rPr>
              <a:t>pomeriggio</a:t>
            </a:r>
            <a:endParaRPr lang="en-US" sz="2000" dirty="0">
              <a:latin typeface="Host Grotesk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55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4B730-A83D-CC47-3C30-457BA2EB8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A97DF0F-5D9A-5C71-FB22-50D367C1F96F}"/>
              </a:ext>
            </a:extLst>
          </p:cNvPr>
          <p:cNvSpPr/>
          <p:nvPr/>
        </p:nvSpPr>
        <p:spPr>
          <a:xfrm>
            <a:off x="635488" y="681870"/>
            <a:ext cx="10820162" cy="540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Rotazione Settimanale delle Proteine - Fase Semisolida</a:t>
            </a:r>
            <a:endParaRPr lang="en-US" sz="34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43E1517-B20A-CD77-C930-34CB3ED9E4DF}"/>
              </a:ext>
            </a:extLst>
          </p:cNvPr>
          <p:cNvSpPr/>
          <p:nvPr/>
        </p:nvSpPr>
        <p:spPr>
          <a:xfrm>
            <a:off x="691396" y="1361003"/>
            <a:ext cx="13247608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Ogni pasto deve includere un secondo piatto + 5g di olio EVO. La varietà è fondamentale per garantire tutti i nutrienti necessari: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FF2B1CD0-F211-91A2-0F85-F6FDE8DC5685}"/>
              </a:ext>
            </a:extLst>
          </p:cNvPr>
          <p:cNvSpPr/>
          <p:nvPr/>
        </p:nvSpPr>
        <p:spPr>
          <a:xfrm>
            <a:off x="691396" y="2988349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3815C25E-217F-0C54-1F6B-8D76EA3A0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96" y="2965489"/>
            <a:ext cx="4300657" cy="91440"/>
          </a:xfrm>
          <a:prstGeom prst="rect">
            <a:avLst/>
          </a:prstGeom>
        </p:spPr>
      </p:pic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4C143212-EAE2-3366-8B69-D6CBCCEF3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406" y="2729150"/>
            <a:ext cx="518517" cy="518517"/>
          </a:xfrm>
          <a:prstGeom prst="rect">
            <a:avLst/>
          </a:prstGeom>
        </p:spPr>
      </p:pic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21EE4C4F-576E-2012-13C2-0540840FA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7902" y="2884645"/>
            <a:ext cx="207407" cy="207407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AA6E2C47-E8F2-DFED-46BE-AD67568D5480}"/>
              </a:ext>
            </a:extLst>
          </p:cNvPr>
          <p:cNvSpPr/>
          <p:nvPr/>
        </p:nvSpPr>
        <p:spPr>
          <a:xfrm>
            <a:off x="887016" y="3420427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Carne rossa magra</a:t>
            </a:r>
            <a:endParaRPr lang="en-US" sz="200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25FA51B-0E5E-37A0-FABA-ECE25B52B2F4}"/>
              </a:ext>
            </a:extLst>
          </p:cNvPr>
          <p:cNvSpPr/>
          <p:nvPr/>
        </p:nvSpPr>
        <p:spPr>
          <a:xfrm>
            <a:off x="887016" y="3794164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SG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100g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finemente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tritata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cotta al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vapore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ai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ferri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GB o BPD 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100-120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macinata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frullata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volte/settimana</a:t>
            </a:r>
            <a:endParaRPr lang="en-US" sz="1600" dirty="0"/>
          </a:p>
        </p:txBody>
      </p:sp>
      <p:sp>
        <p:nvSpPr>
          <p:cNvPr id="10" name="Shape 5">
            <a:extLst>
              <a:ext uri="{FF2B5EF4-FFF2-40B4-BE49-F238E27FC236}">
                <a16:creationId xmlns:a16="http://schemas.microsoft.com/office/drawing/2014/main" id="{1054B4C0-DFD9-2973-2839-3FB445E8F07E}"/>
              </a:ext>
            </a:extLst>
          </p:cNvPr>
          <p:cNvSpPr/>
          <p:nvPr/>
        </p:nvSpPr>
        <p:spPr>
          <a:xfrm>
            <a:off x="5164812" y="2988349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4A9DBED4-C9A3-6003-4083-10F777342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812" y="2965489"/>
            <a:ext cx="4300657" cy="91440"/>
          </a:xfrm>
          <a:prstGeom prst="rect">
            <a:avLst/>
          </a:prstGeom>
        </p:spPr>
      </p:pic>
      <p:pic>
        <p:nvPicPr>
          <p:cNvPr id="12" name="Image 4" descr="preencoded.png">
            <a:extLst>
              <a:ext uri="{FF2B5EF4-FFF2-40B4-BE49-F238E27FC236}">
                <a16:creationId xmlns:a16="http://schemas.microsoft.com/office/drawing/2014/main" id="{D8C4175A-9D58-4047-6BB7-E3461E140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22" y="2729150"/>
            <a:ext cx="518517" cy="518517"/>
          </a:xfrm>
          <a:prstGeom prst="rect">
            <a:avLst/>
          </a:prstGeom>
        </p:spPr>
      </p:pic>
      <p:pic>
        <p:nvPicPr>
          <p:cNvPr id="13" name="Image 5" descr="preencoded.png">
            <a:extLst>
              <a:ext uri="{FF2B5EF4-FFF2-40B4-BE49-F238E27FC236}">
                <a16:creationId xmlns:a16="http://schemas.microsoft.com/office/drawing/2014/main" id="{548DF4F2-E4FA-BE46-BEB1-405A97357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1318" y="2884645"/>
            <a:ext cx="207407" cy="207407"/>
          </a:xfrm>
          <a:prstGeom prst="rect">
            <a:avLst/>
          </a:prstGeom>
        </p:spPr>
      </p:pic>
      <p:sp>
        <p:nvSpPr>
          <p:cNvPr id="14" name="Text 6">
            <a:extLst>
              <a:ext uri="{FF2B5EF4-FFF2-40B4-BE49-F238E27FC236}">
                <a16:creationId xmlns:a16="http://schemas.microsoft.com/office/drawing/2014/main" id="{B0340469-54E0-C8D7-8811-EE10F4D2FA58}"/>
              </a:ext>
            </a:extLst>
          </p:cNvPr>
          <p:cNvSpPr/>
          <p:nvPr/>
        </p:nvSpPr>
        <p:spPr>
          <a:xfrm>
            <a:off x="5360432" y="3420427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Carne bianca</a:t>
            </a:r>
            <a:endParaRPr lang="en-US" sz="2000" dirty="0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5B0EFBF0-DD94-3649-924A-466D4702611F}"/>
              </a:ext>
            </a:extLst>
          </p:cNvPr>
          <p:cNvSpPr/>
          <p:nvPr/>
        </p:nvSpPr>
        <p:spPr>
          <a:xfrm>
            <a:off x="5360432" y="3794164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100g di pollo o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tacchino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finemente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tritati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cotti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vapore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ai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ferri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volte/settimana</a:t>
            </a:r>
            <a:endParaRPr lang="en-US" sz="1600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6F020A5F-845D-768C-2B47-84AFC2D61792}"/>
              </a:ext>
            </a:extLst>
          </p:cNvPr>
          <p:cNvSpPr/>
          <p:nvPr/>
        </p:nvSpPr>
        <p:spPr>
          <a:xfrm>
            <a:off x="9638228" y="2988349"/>
            <a:ext cx="4300776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7D32D82D-71C0-C852-8DB9-C4006EA02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28" y="2965489"/>
            <a:ext cx="4300776" cy="91440"/>
          </a:xfrm>
          <a:prstGeom prst="rect">
            <a:avLst/>
          </a:prstGeom>
        </p:spPr>
      </p:pic>
      <p:pic>
        <p:nvPicPr>
          <p:cNvPr id="18" name="Image 7" descr="preencoded.png">
            <a:extLst>
              <a:ext uri="{FF2B5EF4-FFF2-40B4-BE49-F238E27FC236}">
                <a16:creationId xmlns:a16="http://schemas.microsoft.com/office/drawing/2014/main" id="{1EC68E04-A2EE-8276-5D2D-08C9C6D0A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358" y="2729150"/>
            <a:ext cx="518517" cy="518517"/>
          </a:xfrm>
          <a:prstGeom prst="rect">
            <a:avLst/>
          </a:prstGeom>
        </p:spPr>
      </p:pic>
      <p:pic>
        <p:nvPicPr>
          <p:cNvPr id="19" name="Image 8" descr="preencoded.png">
            <a:extLst>
              <a:ext uri="{FF2B5EF4-FFF2-40B4-BE49-F238E27FC236}">
                <a16:creationId xmlns:a16="http://schemas.microsoft.com/office/drawing/2014/main" id="{2F8F55DF-CB30-887C-B5B4-2BD0E36F0D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4853" y="2884645"/>
            <a:ext cx="207407" cy="207407"/>
          </a:xfrm>
          <a:prstGeom prst="rect">
            <a:avLst/>
          </a:prstGeom>
        </p:spPr>
      </p:pic>
      <p:sp>
        <p:nvSpPr>
          <p:cNvPr id="20" name="Text 9">
            <a:extLst>
              <a:ext uri="{FF2B5EF4-FFF2-40B4-BE49-F238E27FC236}">
                <a16:creationId xmlns:a16="http://schemas.microsoft.com/office/drawing/2014/main" id="{53DF3B2F-1B2B-3FC3-66E1-69ACED8C7D00}"/>
              </a:ext>
            </a:extLst>
          </p:cNvPr>
          <p:cNvSpPr/>
          <p:nvPr/>
        </p:nvSpPr>
        <p:spPr>
          <a:xfrm>
            <a:off x="9833848" y="3420427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Pesce</a:t>
            </a:r>
            <a:endParaRPr lang="en-US" sz="2000" dirty="0"/>
          </a:p>
        </p:txBody>
      </p:sp>
      <p:sp>
        <p:nvSpPr>
          <p:cNvPr id="21" name="Text 10">
            <a:extLst>
              <a:ext uri="{FF2B5EF4-FFF2-40B4-BE49-F238E27FC236}">
                <a16:creationId xmlns:a16="http://schemas.microsoft.com/office/drawing/2014/main" id="{C21C937B-B6AA-C0C3-4BE3-5E59A6E1EC99}"/>
              </a:ext>
            </a:extLst>
          </p:cNvPr>
          <p:cNvSpPr/>
          <p:nvPr/>
        </p:nvSpPr>
        <p:spPr>
          <a:xfrm>
            <a:off x="9833848" y="3794164"/>
            <a:ext cx="3909536" cy="777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120g/150g di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sogliola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merluzzo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orata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spigola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nasello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sminuzzato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al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vapore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ai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ferri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 volte/settimana</a:t>
            </a:r>
            <a:endParaRPr lang="en-US" sz="1600" dirty="0"/>
          </a:p>
        </p:txBody>
      </p:sp>
      <p:sp>
        <p:nvSpPr>
          <p:cNvPr id="22" name="Shape 11">
            <a:extLst>
              <a:ext uri="{FF2B5EF4-FFF2-40B4-BE49-F238E27FC236}">
                <a16:creationId xmlns:a16="http://schemas.microsoft.com/office/drawing/2014/main" id="{9D8F197E-B569-B367-3896-24716AF19F03}"/>
              </a:ext>
            </a:extLst>
          </p:cNvPr>
          <p:cNvSpPr/>
          <p:nvPr/>
        </p:nvSpPr>
        <p:spPr>
          <a:xfrm>
            <a:off x="691396" y="5199697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23" name="Image 9" descr="preencoded.png">
            <a:extLst>
              <a:ext uri="{FF2B5EF4-FFF2-40B4-BE49-F238E27FC236}">
                <a16:creationId xmlns:a16="http://schemas.microsoft.com/office/drawing/2014/main" id="{993A20AB-625D-84E1-0783-6B56EF4EF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96" y="5176837"/>
            <a:ext cx="4300657" cy="91440"/>
          </a:xfrm>
          <a:prstGeom prst="rect">
            <a:avLst/>
          </a:prstGeom>
        </p:spPr>
      </p:pic>
      <p:pic>
        <p:nvPicPr>
          <p:cNvPr id="24" name="Image 10" descr="preencoded.png">
            <a:extLst>
              <a:ext uri="{FF2B5EF4-FFF2-40B4-BE49-F238E27FC236}">
                <a16:creationId xmlns:a16="http://schemas.microsoft.com/office/drawing/2014/main" id="{317ACC01-1566-E8D5-B8B7-726BFF9E2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406" y="4940497"/>
            <a:ext cx="518517" cy="518517"/>
          </a:xfrm>
          <a:prstGeom prst="rect">
            <a:avLst/>
          </a:prstGeom>
        </p:spPr>
      </p:pic>
      <p:pic>
        <p:nvPicPr>
          <p:cNvPr id="25" name="Image 11" descr="preencoded.png">
            <a:extLst>
              <a:ext uri="{FF2B5EF4-FFF2-40B4-BE49-F238E27FC236}">
                <a16:creationId xmlns:a16="http://schemas.microsoft.com/office/drawing/2014/main" id="{1F0A9B06-CD02-06AF-411F-984F8F46F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7902" y="5095993"/>
            <a:ext cx="207407" cy="207407"/>
          </a:xfrm>
          <a:prstGeom prst="rect">
            <a:avLst/>
          </a:prstGeom>
        </p:spPr>
      </p:pic>
      <p:sp>
        <p:nvSpPr>
          <p:cNvPr id="26" name="Text 12">
            <a:extLst>
              <a:ext uri="{FF2B5EF4-FFF2-40B4-BE49-F238E27FC236}">
                <a16:creationId xmlns:a16="http://schemas.microsoft.com/office/drawing/2014/main" id="{DD4085F9-7AF1-C81D-2ADD-746A291A64AA}"/>
              </a:ext>
            </a:extLst>
          </p:cNvPr>
          <p:cNvSpPr/>
          <p:nvPr/>
        </p:nvSpPr>
        <p:spPr>
          <a:xfrm>
            <a:off x="887016" y="5631774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Affettati magri</a:t>
            </a:r>
            <a:endParaRPr lang="en-US" sz="2000" dirty="0"/>
          </a:p>
        </p:txBody>
      </p:sp>
      <p:sp>
        <p:nvSpPr>
          <p:cNvPr id="27" name="Text 13">
            <a:extLst>
              <a:ext uri="{FF2B5EF4-FFF2-40B4-BE49-F238E27FC236}">
                <a16:creationId xmlns:a16="http://schemas.microsoft.com/office/drawing/2014/main" id="{7FB25B00-BF9A-4677-BB42-2B4724506E5C}"/>
              </a:ext>
            </a:extLst>
          </p:cNvPr>
          <p:cNvSpPr/>
          <p:nvPr/>
        </p:nvSpPr>
        <p:spPr>
          <a:xfrm>
            <a:off x="887016" y="6005511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80g di prosciutto crudo/cotto sgrassati o bresaola finemente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sminuzzati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volte/settimana</a:t>
            </a:r>
            <a:endParaRPr lang="en-US" sz="1600" dirty="0"/>
          </a:p>
        </p:txBody>
      </p:sp>
      <p:sp>
        <p:nvSpPr>
          <p:cNvPr id="28" name="Shape 14">
            <a:extLst>
              <a:ext uri="{FF2B5EF4-FFF2-40B4-BE49-F238E27FC236}">
                <a16:creationId xmlns:a16="http://schemas.microsoft.com/office/drawing/2014/main" id="{A21D15D4-3FA7-8534-35C1-ECFBAC017AAC}"/>
              </a:ext>
            </a:extLst>
          </p:cNvPr>
          <p:cNvSpPr/>
          <p:nvPr/>
        </p:nvSpPr>
        <p:spPr>
          <a:xfrm>
            <a:off x="5164812" y="5199697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29" name="Image 12" descr="preencoded.png">
            <a:extLst>
              <a:ext uri="{FF2B5EF4-FFF2-40B4-BE49-F238E27FC236}">
                <a16:creationId xmlns:a16="http://schemas.microsoft.com/office/drawing/2014/main" id="{09989E14-BD99-6992-030D-71046E83C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812" y="5176837"/>
            <a:ext cx="4300657" cy="91440"/>
          </a:xfrm>
          <a:prstGeom prst="rect">
            <a:avLst/>
          </a:prstGeom>
        </p:spPr>
      </p:pic>
      <p:pic>
        <p:nvPicPr>
          <p:cNvPr id="30" name="Image 13" descr="preencoded.png">
            <a:extLst>
              <a:ext uri="{FF2B5EF4-FFF2-40B4-BE49-F238E27FC236}">
                <a16:creationId xmlns:a16="http://schemas.microsoft.com/office/drawing/2014/main" id="{F6467838-D838-05C1-E221-40DCDF667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22" y="4940497"/>
            <a:ext cx="518517" cy="518517"/>
          </a:xfrm>
          <a:prstGeom prst="rect">
            <a:avLst/>
          </a:prstGeom>
        </p:spPr>
      </p:pic>
      <p:pic>
        <p:nvPicPr>
          <p:cNvPr id="31" name="Image 14" descr="preencoded.png">
            <a:extLst>
              <a:ext uri="{FF2B5EF4-FFF2-40B4-BE49-F238E27FC236}">
                <a16:creationId xmlns:a16="http://schemas.microsoft.com/office/drawing/2014/main" id="{CE25A60C-77F3-6E47-C37B-D97DFE407B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11318" y="5095993"/>
            <a:ext cx="207407" cy="207407"/>
          </a:xfrm>
          <a:prstGeom prst="rect">
            <a:avLst/>
          </a:prstGeom>
        </p:spPr>
      </p:pic>
      <p:sp>
        <p:nvSpPr>
          <p:cNvPr id="32" name="Text 15">
            <a:extLst>
              <a:ext uri="{FF2B5EF4-FFF2-40B4-BE49-F238E27FC236}">
                <a16:creationId xmlns:a16="http://schemas.microsoft.com/office/drawing/2014/main" id="{1F0079BD-4D19-EE24-230F-DD4E5A255927}"/>
              </a:ext>
            </a:extLst>
          </p:cNvPr>
          <p:cNvSpPr/>
          <p:nvPr/>
        </p:nvSpPr>
        <p:spPr>
          <a:xfrm>
            <a:off x="5360432" y="5631774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Latticini freschi</a:t>
            </a:r>
            <a:endParaRPr lang="en-US" sz="2000" dirty="0"/>
          </a:p>
        </p:txBody>
      </p:sp>
      <p:sp>
        <p:nvSpPr>
          <p:cNvPr id="33" name="Text 16">
            <a:extLst>
              <a:ext uri="{FF2B5EF4-FFF2-40B4-BE49-F238E27FC236}">
                <a16:creationId xmlns:a16="http://schemas.microsoft.com/office/drawing/2014/main" id="{C01431DE-FCC5-C318-12EC-4682587D1198}"/>
              </a:ext>
            </a:extLst>
          </p:cNvPr>
          <p:cNvSpPr/>
          <p:nvPr/>
        </p:nvSpPr>
        <p:spPr>
          <a:xfrm>
            <a:off x="5360432" y="6005511"/>
            <a:ext cx="3909417" cy="777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80- 100g ricotta vaccina, fiocchi di formaggio, certosino o 50g Philadelphia light –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volte/settimana</a:t>
            </a:r>
            <a:endParaRPr lang="en-US" sz="1600" dirty="0"/>
          </a:p>
        </p:txBody>
      </p:sp>
      <p:sp>
        <p:nvSpPr>
          <p:cNvPr id="34" name="Shape 17">
            <a:extLst>
              <a:ext uri="{FF2B5EF4-FFF2-40B4-BE49-F238E27FC236}">
                <a16:creationId xmlns:a16="http://schemas.microsoft.com/office/drawing/2014/main" id="{AB2097EC-8DD7-3773-673C-72A5F4D677E4}"/>
              </a:ext>
            </a:extLst>
          </p:cNvPr>
          <p:cNvSpPr/>
          <p:nvPr/>
        </p:nvSpPr>
        <p:spPr>
          <a:xfrm>
            <a:off x="9638228" y="5199697"/>
            <a:ext cx="4300776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35" name="Image 15" descr="preencoded.png">
            <a:extLst>
              <a:ext uri="{FF2B5EF4-FFF2-40B4-BE49-F238E27FC236}">
                <a16:creationId xmlns:a16="http://schemas.microsoft.com/office/drawing/2014/main" id="{B99CD55B-3835-9F0E-55C5-B403A53BB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28" y="5176837"/>
            <a:ext cx="4300776" cy="91440"/>
          </a:xfrm>
          <a:prstGeom prst="rect">
            <a:avLst/>
          </a:prstGeom>
        </p:spPr>
      </p:pic>
      <p:pic>
        <p:nvPicPr>
          <p:cNvPr id="36" name="Image 16" descr="preencoded.png">
            <a:extLst>
              <a:ext uri="{FF2B5EF4-FFF2-40B4-BE49-F238E27FC236}">
                <a16:creationId xmlns:a16="http://schemas.microsoft.com/office/drawing/2014/main" id="{9F3D2C48-1095-CA51-0B46-26D1EE487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358" y="4940497"/>
            <a:ext cx="518517" cy="518517"/>
          </a:xfrm>
          <a:prstGeom prst="rect">
            <a:avLst/>
          </a:prstGeom>
        </p:spPr>
      </p:pic>
      <p:pic>
        <p:nvPicPr>
          <p:cNvPr id="37" name="Image 17" descr="preencoded.png">
            <a:extLst>
              <a:ext uri="{FF2B5EF4-FFF2-40B4-BE49-F238E27FC236}">
                <a16:creationId xmlns:a16="http://schemas.microsoft.com/office/drawing/2014/main" id="{59FDC8D9-2060-91FD-B56F-65E9EE64D8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684853" y="5095993"/>
            <a:ext cx="207407" cy="207407"/>
          </a:xfrm>
          <a:prstGeom prst="rect">
            <a:avLst/>
          </a:prstGeom>
        </p:spPr>
      </p:pic>
      <p:sp>
        <p:nvSpPr>
          <p:cNvPr id="38" name="Text 18">
            <a:extLst>
              <a:ext uri="{FF2B5EF4-FFF2-40B4-BE49-F238E27FC236}">
                <a16:creationId xmlns:a16="http://schemas.microsoft.com/office/drawing/2014/main" id="{BB9D9531-D253-D3EE-A693-464A5183FCC3}"/>
              </a:ext>
            </a:extLst>
          </p:cNvPr>
          <p:cNvSpPr/>
          <p:nvPr/>
        </p:nvSpPr>
        <p:spPr>
          <a:xfrm>
            <a:off x="9833848" y="5631774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Uova</a:t>
            </a:r>
            <a:endParaRPr lang="en-US" sz="2000" dirty="0"/>
          </a:p>
        </p:txBody>
      </p:sp>
      <p:sp>
        <p:nvSpPr>
          <p:cNvPr id="39" name="Text 19">
            <a:extLst>
              <a:ext uri="{FF2B5EF4-FFF2-40B4-BE49-F238E27FC236}">
                <a16:creationId xmlns:a16="http://schemas.microsoft.com/office/drawing/2014/main" id="{0E5A9C48-9F77-BD32-0613-2AA1B6FDD216}"/>
              </a:ext>
            </a:extLst>
          </p:cNvPr>
          <p:cNvSpPr/>
          <p:nvPr/>
        </p:nvSpPr>
        <p:spPr>
          <a:xfrm>
            <a:off x="9833848" y="6005511"/>
            <a:ext cx="3909536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n.2  uovo strapazzato, in frittata o in camicia - </a:t>
            </a: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volta/settimana</a:t>
            </a:r>
            <a:endParaRPr lang="en-US" sz="1600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86D9DA08-E44D-4149-80A1-3439D43A0C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68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2BC78-7182-D308-D04F-A5D3787BD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42616B6-2EEC-724C-0A76-9E37A9C9EC9A}"/>
              </a:ext>
            </a:extLst>
          </p:cNvPr>
          <p:cNvSpPr/>
          <p:nvPr/>
        </p:nvSpPr>
        <p:spPr>
          <a:xfrm>
            <a:off x="793790" y="897136"/>
            <a:ext cx="127015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Solida :</a:t>
            </a:r>
            <a:endParaRPr lang="en-US" sz="39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38961DD-54C5-2E25-3484-8D2FA8E9ED3E}"/>
              </a:ext>
            </a:extLst>
          </p:cNvPr>
          <p:cNvSpPr/>
          <p:nvPr/>
        </p:nvSpPr>
        <p:spPr>
          <a:xfrm>
            <a:off x="793790" y="2204323"/>
            <a:ext cx="13042821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Prevede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l’assunzione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alimenti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necessitano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un’attenta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masticazione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endParaRPr lang="en-US" sz="1550" dirty="0"/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49AE4E2D-2A96-AF80-CAC3-819E3005B065}"/>
              </a:ext>
            </a:extLst>
          </p:cNvPr>
          <p:cNvSpPr/>
          <p:nvPr/>
        </p:nvSpPr>
        <p:spPr>
          <a:xfrm>
            <a:off x="766280" y="2976317"/>
            <a:ext cx="4237673" cy="4506358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318BF6D7-3B03-FA21-FC19-FE8134B42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92" y="3164563"/>
            <a:ext cx="575072" cy="733050"/>
          </a:xfrm>
          <a:prstGeom prst="rect">
            <a:avLst/>
          </a:prstGeom>
        </p:spPr>
      </p:pic>
      <p:pic>
        <p:nvPicPr>
          <p:cNvPr id="26" name="Image 1" descr="preencoded.png">
            <a:extLst>
              <a:ext uri="{FF2B5EF4-FFF2-40B4-BE49-F238E27FC236}">
                <a16:creationId xmlns:a16="http://schemas.microsoft.com/office/drawing/2014/main" id="{7448B0B3-88B5-E6D6-C1D8-239DECCAE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307" y="3322678"/>
            <a:ext cx="258723" cy="329797"/>
          </a:xfrm>
          <a:prstGeom prst="rect">
            <a:avLst/>
          </a:prstGeom>
        </p:spPr>
      </p:pic>
      <p:sp>
        <p:nvSpPr>
          <p:cNvPr id="27" name="Text 4">
            <a:extLst>
              <a:ext uri="{FF2B5EF4-FFF2-40B4-BE49-F238E27FC236}">
                <a16:creationId xmlns:a16="http://schemas.microsoft.com/office/drawing/2014/main" id="{DAA83AA0-FF6D-609C-DFC5-5BFC5A13E442}"/>
              </a:ext>
            </a:extLst>
          </p:cNvPr>
          <p:cNvSpPr/>
          <p:nvPr/>
        </p:nvSpPr>
        <p:spPr>
          <a:xfrm>
            <a:off x="966192" y="3931325"/>
            <a:ext cx="2396490" cy="381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Colazione</a:t>
            </a:r>
            <a:endParaRPr lang="en-US" sz="1850" dirty="0"/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CE5956EC-38F3-2B66-665A-59C90BAEA391}"/>
              </a:ext>
            </a:extLst>
          </p:cNvPr>
          <p:cNvSpPr/>
          <p:nvPr/>
        </p:nvSpPr>
        <p:spPr>
          <a:xfrm>
            <a:off x="966192" y="4345900"/>
            <a:ext cx="3839051" cy="109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Latte da p.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scremato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g. 125 o 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Caffè leggero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decaffeinato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caffè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d’orzo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tè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leggero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deteinato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Orzo,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camomilla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limone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zucchero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125 ml- è possibile utilizzare con moderazione dolcificante naturale a base di Stevia</a:t>
            </a:r>
            <a:endParaRPr lang="en-US" sz="1500" dirty="0"/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21CEF383-46F7-B5BE-F504-665C186A8248}"/>
              </a:ext>
            </a:extLst>
          </p:cNvPr>
          <p:cNvSpPr/>
          <p:nvPr/>
        </p:nvSpPr>
        <p:spPr>
          <a:xfrm>
            <a:off x="966192" y="6327558"/>
            <a:ext cx="3839051" cy="73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n. 2-3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fette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biscottate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pane g. 20 da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tostare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cereali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20 o biscotti Secchi 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n. 3-4</a:t>
            </a:r>
            <a:endParaRPr lang="en-US" sz="1500" dirty="0"/>
          </a:p>
        </p:txBody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42B25F71-4BEA-8F3F-614E-003266CD271B}"/>
              </a:ext>
            </a:extLst>
          </p:cNvPr>
          <p:cNvSpPr/>
          <p:nvPr/>
        </p:nvSpPr>
        <p:spPr>
          <a:xfrm>
            <a:off x="9998594" y="2946673"/>
            <a:ext cx="4237792" cy="4506358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8B6FDCCF-3D97-8F6E-CAB9-202547703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7940" y="3110731"/>
            <a:ext cx="575072" cy="733050"/>
          </a:xfrm>
          <a:prstGeom prst="rect">
            <a:avLst/>
          </a:prstGeom>
        </p:spPr>
      </p:pic>
      <p:pic>
        <p:nvPicPr>
          <p:cNvPr id="32" name="Image 3" descr="preencoded.png">
            <a:extLst>
              <a:ext uri="{FF2B5EF4-FFF2-40B4-BE49-F238E27FC236}">
                <a16:creationId xmlns:a16="http://schemas.microsoft.com/office/drawing/2014/main" id="{24BF0A59-30E3-8BF6-2303-6B4428C14E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6333" y="3304099"/>
            <a:ext cx="258723" cy="329797"/>
          </a:xfrm>
          <a:prstGeom prst="rect">
            <a:avLst/>
          </a:prstGeom>
        </p:spPr>
      </p:pic>
      <p:sp>
        <p:nvSpPr>
          <p:cNvPr id="33" name="Text 8">
            <a:extLst>
              <a:ext uri="{FF2B5EF4-FFF2-40B4-BE49-F238E27FC236}">
                <a16:creationId xmlns:a16="http://schemas.microsoft.com/office/drawing/2014/main" id="{4E0A94AC-73E7-1537-6746-58C37D77504C}"/>
              </a:ext>
            </a:extLst>
          </p:cNvPr>
          <p:cNvSpPr/>
          <p:nvPr/>
        </p:nvSpPr>
        <p:spPr>
          <a:xfrm>
            <a:off x="10367940" y="3877493"/>
            <a:ext cx="2396490" cy="381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Pranzo/Cena</a:t>
            </a:r>
            <a:endParaRPr lang="en-US" sz="1850" dirty="0"/>
          </a:p>
        </p:txBody>
      </p:sp>
      <p:sp>
        <p:nvSpPr>
          <p:cNvPr id="34" name="Text 9">
            <a:extLst>
              <a:ext uri="{FF2B5EF4-FFF2-40B4-BE49-F238E27FC236}">
                <a16:creationId xmlns:a16="http://schemas.microsoft.com/office/drawing/2014/main" id="{83F663F8-C0CC-0999-E696-1B1AD37D4624}"/>
              </a:ext>
            </a:extLst>
          </p:cNvPr>
          <p:cNvSpPr/>
          <p:nvPr/>
        </p:nvSpPr>
        <p:spPr>
          <a:xfrm>
            <a:off x="10223659" y="4262940"/>
            <a:ext cx="3839170" cy="73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Pasta di piccolo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g. 30,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cotta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brodo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vegetale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con sugo di pomodoro leggero o pane g. 30 (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meglio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tostato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o crackers g. 30</a:t>
            </a:r>
            <a:endParaRPr lang="en-US" sz="1500" dirty="0"/>
          </a:p>
        </p:txBody>
      </p:sp>
      <p:sp>
        <p:nvSpPr>
          <p:cNvPr id="35" name="Text 10">
            <a:extLst>
              <a:ext uri="{FF2B5EF4-FFF2-40B4-BE49-F238E27FC236}">
                <a16:creationId xmlns:a16="http://schemas.microsoft.com/office/drawing/2014/main" id="{7759D997-616D-38DA-F460-F91DB5C8AB77}"/>
              </a:ext>
            </a:extLst>
          </p:cNvPr>
          <p:cNvSpPr/>
          <p:nvPr/>
        </p:nvSpPr>
        <p:spPr>
          <a:xfrm>
            <a:off x="10197905" y="5445475"/>
            <a:ext cx="3839170" cy="366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Olio EVO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15g (3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cucchiaini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500" dirty="0"/>
          </a:p>
        </p:txBody>
      </p:sp>
      <p:sp>
        <p:nvSpPr>
          <p:cNvPr id="37" name="Shape 12">
            <a:extLst>
              <a:ext uri="{FF2B5EF4-FFF2-40B4-BE49-F238E27FC236}">
                <a16:creationId xmlns:a16="http://schemas.microsoft.com/office/drawing/2014/main" id="{BB20E6AD-4990-746C-D522-8029AEFB95B3}"/>
              </a:ext>
            </a:extLst>
          </p:cNvPr>
          <p:cNvSpPr/>
          <p:nvPr/>
        </p:nvSpPr>
        <p:spPr>
          <a:xfrm>
            <a:off x="5408868" y="2946673"/>
            <a:ext cx="4237673" cy="4506358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2" name="Text 13">
            <a:extLst>
              <a:ext uri="{FF2B5EF4-FFF2-40B4-BE49-F238E27FC236}">
                <a16:creationId xmlns:a16="http://schemas.microsoft.com/office/drawing/2014/main" id="{15C98E2C-62C3-6A8A-3711-649ABC7C34A0}"/>
              </a:ext>
            </a:extLst>
          </p:cNvPr>
          <p:cNvSpPr/>
          <p:nvPr/>
        </p:nvSpPr>
        <p:spPr>
          <a:xfrm>
            <a:off x="5586390" y="4331560"/>
            <a:ext cx="597979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senza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buccia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semi 200 gr +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fetta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biscottata</a:t>
            </a:r>
            <a:endParaRPr lang="en-US" sz="155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endParaRPr lang="en-US" sz="155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yogurt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magro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bianco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alla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pezzi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10 di parmigiano</a:t>
            </a:r>
            <a:endParaRPr lang="en-US" sz="1550" dirty="0"/>
          </a:p>
        </p:txBody>
      </p:sp>
      <p:sp>
        <p:nvSpPr>
          <p:cNvPr id="44" name="Text 9">
            <a:extLst>
              <a:ext uri="{FF2B5EF4-FFF2-40B4-BE49-F238E27FC236}">
                <a16:creationId xmlns:a16="http://schemas.microsoft.com/office/drawing/2014/main" id="{6A64F337-66DE-AAEE-D395-A64E3C2DB2FA}"/>
              </a:ext>
            </a:extLst>
          </p:cNvPr>
          <p:cNvSpPr/>
          <p:nvPr/>
        </p:nvSpPr>
        <p:spPr>
          <a:xfrm>
            <a:off x="10223659" y="5852471"/>
            <a:ext cx="3839170" cy="73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Verdure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cotte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tipo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100: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bietola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spinaci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zucchine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verificare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la propria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tollerabilità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</a:p>
          <a:p>
            <a:pPr>
              <a:lnSpc>
                <a:spcPts val="2250"/>
              </a:lnSpc>
            </a:pPr>
            <a:endParaRPr lang="en-US" sz="15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Secondo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piatto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proteico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*</a:t>
            </a:r>
            <a:endParaRPr lang="en-US" sz="1500" dirty="0"/>
          </a:p>
        </p:txBody>
      </p:sp>
      <p:pic>
        <p:nvPicPr>
          <p:cNvPr id="45" name="Image 0" descr="preencoded.png">
            <a:extLst>
              <a:ext uri="{FF2B5EF4-FFF2-40B4-BE49-F238E27FC236}">
                <a16:creationId xmlns:a16="http://schemas.microsoft.com/office/drawing/2014/main" id="{15233757-4804-74B8-EF85-596B52684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558" y="3101708"/>
            <a:ext cx="575072" cy="73305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964868B6-7F3E-56F1-C8B4-960717A4283C}"/>
              </a:ext>
            </a:extLst>
          </p:cNvPr>
          <p:cNvSpPr/>
          <p:nvPr/>
        </p:nvSpPr>
        <p:spPr>
          <a:xfrm>
            <a:off x="808533" y="1630854"/>
            <a:ext cx="3960614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GB e BPD: 5-6 Settimana post-</a:t>
            </a:r>
            <a:r>
              <a:rPr lang="en-US" sz="18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intervento</a:t>
            </a: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circa (1200 kcal)</a:t>
            </a:r>
            <a:endParaRPr lang="en-US" sz="1850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5E74473F-EDC6-4E3D-9A89-D78668DED6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B0F815FE-2E85-CAA5-7CBB-6245C7B751AE}"/>
              </a:ext>
            </a:extLst>
          </p:cNvPr>
          <p:cNvCxnSpPr>
            <a:cxnSpLocks/>
          </p:cNvCxnSpPr>
          <p:nvPr/>
        </p:nvCxnSpPr>
        <p:spPr>
          <a:xfrm>
            <a:off x="149935" y="6525361"/>
            <a:ext cx="6585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CA8C8D7-B9CA-7389-DED2-98A83FA01433}"/>
              </a:ext>
            </a:extLst>
          </p:cNvPr>
          <p:cNvCxnSpPr>
            <a:cxnSpLocks/>
          </p:cNvCxnSpPr>
          <p:nvPr/>
        </p:nvCxnSpPr>
        <p:spPr>
          <a:xfrm>
            <a:off x="9317242" y="6162374"/>
            <a:ext cx="6585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 13">
            <a:extLst>
              <a:ext uri="{FF2B5EF4-FFF2-40B4-BE49-F238E27FC236}">
                <a16:creationId xmlns:a16="http://schemas.microsoft.com/office/drawing/2014/main" id="{F7A0B246-F1F3-A442-5835-515641EA6200}"/>
              </a:ext>
            </a:extLst>
          </p:cNvPr>
          <p:cNvSpPr/>
          <p:nvPr/>
        </p:nvSpPr>
        <p:spPr>
          <a:xfrm>
            <a:off x="5466876" y="3874412"/>
            <a:ext cx="2396490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latin typeface="Host Grotesk Medium" panose="020B0604020202020204" charset="0"/>
              </a:rPr>
              <a:t>Spuntino </a:t>
            </a:r>
            <a:r>
              <a:rPr lang="en-US" sz="2000" dirty="0" err="1">
                <a:latin typeface="Host Grotesk Medium" panose="020B0604020202020204" charset="0"/>
              </a:rPr>
              <a:t>metà</a:t>
            </a:r>
            <a:r>
              <a:rPr lang="en-US" sz="2000" dirty="0">
                <a:latin typeface="Host Grotesk Medium" panose="020B0604020202020204" charset="0"/>
              </a:rPr>
              <a:t> </a:t>
            </a:r>
            <a:r>
              <a:rPr lang="en-US" sz="2000" dirty="0" err="1">
                <a:latin typeface="Host Grotesk Medium" panose="020B0604020202020204" charset="0"/>
              </a:rPr>
              <a:t>mattina</a:t>
            </a:r>
            <a:r>
              <a:rPr lang="en-US" sz="2000" dirty="0">
                <a:latin typeface="Host Grotesk Medium" panose="020B0604020202020204" charset="0"/>
              </a:rPr>
              <a:t>/</a:t>
            </a:r>
            <a:r>
              <a:rPr lang="en-US" sz="2000" dirty="0" err="1">
                <a:latin typeface="Host Grotesk Medium" panose="020B0604020202020204" charset="0"/>
              </a:rPr>
              <a:t>pomeriggio</a:t>
            </a:r>
            <a:endParaRPr lang="en-US" sz="2000" dirty="0">
              <a:latin typeface="Host Grotesk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477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8C875-3169-6D6F-C9EC-554D1B337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C6F69DD-9AD5-8173-1CCC-85213A806528}"/>
              </a:ext>
            </a:extLst>
          </p:cNvPr>
          <p:cNvSpPr/>
          <p:nvPr/>
        </p:nvSpPr>
        <p:spPr>
          <a:xfrm>
            <a:off x="635488" y="681870"/>
            <a:ext cx="10820162" cy="540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Rotazione Settimanale delle Proteine - Fase Solida</a:t>
            </a:r>
            <a:endParaRPr lang="en-US" sz="34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827C9A56-5659-6039-BF53-3345DC34BCAF}"/>
              </a:ext>
            </a:extLst>
          </p:cNvPr>
          <p:cNvSpPr/>
          <p:nvPr/>
        </p:nvSpPr>
        <p:spPr>
          <a:xfrm>
            <a:off x="691396" y="2182233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DBA5A200-5610-A3CF-D72A-5E6D10FA1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96" y="2159373"/>
            <a:ext cx="4300657" cy="91440"/>
          </a:xfrm>
          <a:prstGeom prst="rect">
            <a:avLst/>
          </a:prstGeom>
        </p:spPr>
      </p:pic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3095BC23-A426-741C-66ED-8999626CE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406" y="1923034"/>
            <a:ext cx="518517" cy="518517"/>
          </a:xfrm>
          <a:prstGeom prst="rect">
            <a:avLst/>
          </a:prstGeom>
        </p:spPr>
      </p:pic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46F63632-12A8-D900-7608-838002033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7902" y="2078529"/>
            <a:ext cx="207407" cy="207407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16D16603-3512-4B1D-199A-19EB8D4C4960}"/>
              </a:ext>
            </a:extLst>
          </p:cNvPr>
          <p:cNvSpPr/>
          <p:nvPr/>
        </p:nvSpPr>
        <p:spPr>
          <a:xfrm>
            <a:off x="887016" y="2614311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Carne rossa magra</a:t>
            </a:r>
            <a:endParaRPr lang="en-US" sz="200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9AF77983-C11F-0FDB-0201-0C94F62F5279}"/>
              </a:ext>
            </a:extLst>
          </p:cNvPr>
          <p:cNvSpPr/>
          <p:nvPr/>
        </p:nvSpPr>
        <p:spPr>
          <a:xfrm>
            <a:off x="887016" y="2988048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120g parti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tenere</a:t>
            </a:r>
            <a:endParaRPr lang="en-US" sz="16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volta/settimana</a:t>
            </a:r>
            <a:endParaRPr lang="en-US" sz="1600" dirty="0"/>
          </a:p>
        </p:txBody>
      </p:sp>
      <p:sp>
        <p:nvSpPr>
          <p:cNvPr id="10" name="Shape 5">
            <a:extLst>
              <a:ext uri="{FF2B5EF4-FFF2-40B4-BE49-F238E27FC236}">
                <a16:creationId xmlns:a16="http://schemas.microsoft.com/office/drawing/2014/main" id="{6F73AFF5-FCAE-CEDB-0D28-36EC710A4431}"/>
              </a:ext>
            </a:extLst>
          </p:cNvPr>
          <p:cNvSpPr/>
          <p:nvPr/>
        </p:nvSpPr>
        <p:spPr>
          <a:xfrm>
            <a:off x="5164812" y="2182233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13171F56-A14A-C007-7F6D-BD1D09841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812" y="2159373"/>
            <a:ext cx="4300657" cy="91440"/>
          </a:xfrm>
          <a:prstGeom prst="rect">
            <a:avLst/>
          </a:prstGeom>
        </p:spPr>
      </p:pic>
      <p:pic>
        <p:nvPicPr>
          <p:cNvPr id="12" name="Image 4" descr="preencoded.png">
            <a:extLst>
              <a:ext uri="{FF2B5EF4-FFF2-40B4-BE49-F238E27FC236}">
                <a16:creationId xmlns:a16="http://schemas.microsoft.com/office/drawing/2014/main" id="{7AF8D330-DB6C-54B3-52F2-E25B66887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22" y="1923034"/>
            <a:ext cx="518517" cy="518517"/>
          </a:xfrm>
          <a:prstGeom prst="rect">
            <a:avLst/>
          </a:prstGeom>
        </p:spPr>
      </p:pic>
      <p:pic>
        <p:nvPicPr>
          <p:cNvPr id="13" name="Image 5" descr="preencoded.png">
            <a:extLst>
              <a:ext uri="{FF2B5EF4-FFF2-40B4-BE49-F238E27FC236}">
                <a16:creationId xmlns:a16="http://schemas.microsoft.com/office/drawing/2014/main" id="{67CBDD09-53EC-D97F-4812-9EFB1A81A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1318" y="2078529"/>
            <a:ext cx="207407" cy="207407"/>
          </a:xfrm>
          <a:prstGeom prst="rect">
            <a:avLst/>
          </a:prstGeom>
        </p:spPr>
      </p:pic>
      <p:sp>
        <p:nvSpPr>
          <p:cNvPr id="14" name="Text 6">
            <a:extLst>
              <a:ext uri="{FF2B5EF4-FFF2-40B4-BE49-F238E27FC236}">
                <a16:creationId xmlns:a16="http://schemas.microsoft.com/office/drawing/2014/main" id="{8214BBC5-88B8-D80C-4661-9727ED3AA45F}"/>
              </a:ext>
            </a:extLst>
          </p:cNvPr>
          <p:cNvSpPr/>
          <p:nvPr/>
        </p:nvSpPr>
        <p:spPr>
          <a:xfrm>
            <a:off x="5360432" y="2614311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Carne bianca</a:t>
            </a:r>
            <a:endParaRPr lang="en-US" sz="2000" dirty="0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61C588AC-168B-DB9E-C2E9-5DBA1B81679E}"/>
              </a:ext>
            </a:extLst>
          </p:cNvPr>
          <p:cNvSpPr/>
          <p:nvPr/>
        </p:nvSpPr>
        <p:spPr>
          <a:xfrm>
            <a:off x="5360432" y="2988048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120g di pollo o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tacchino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parti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tenere</a:t>
            </a:r>
            <a:endParaRPr lang="en-US" sz="16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 volte/settimana</a:t>
            </a:r>
            <a:endParaRPr lang="en-US" sz="1600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14036BA2-C550-29BE-1AF5-145EB103E9CA}"/>
              </a:ext>
            </a:extLst>
          </p:cNvPr>
          <p:cNvSpPr/>
          <p:nvPr/>
        </p:nvSpPr>
        <p:spPr>
          <a:xfrm>
            <a:off x="9638228" y="2182233"/>
            <a:ext cx="4300776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D40CC5FF-11EA-1000-305D-A05494BE0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28" y="2159373"/>
            <a:ext cx="4300776" cy="91440"/>
          </a:xfrm>
          <a:prstGeom prst="rect">
            <a:avLst/>
          </a:prstGeom>
        </p:spPr>
      </p:pic>
      <p:pic>
        <p:nvPicPr>
          <p:cNvPr id="18" name="Image 7" descr="preencoded.png">
            <a:extLst>
              <a:ext uri="{FF2B5EF4-FFF2-40B4-BE49-F238E27FC236}">
                <a16:creationId xmlns:a16="http://schemas.microsoft.com/office/drawing/2014/main" id="{9016B304-5AC3-DD51-94B7-B5519F91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358" y="1923034"/>
            <a:ext cx="518517" cy="518517"/>
          </a:xfrm>
          <a:prstGeom prst="rect">
            <a:avLst/>
          </a:prstGeom>
        </p:spPr>
      </p:pic>
      <p:pic>
        <p:nvPicPr>
          <p:cNvPr id="19" name="Image 8" descr="preencoded.png">
            <a:extLst>
              <a:ext uri="{FF2B5EF4-FFF2-40B4-BE49-F238E27FC236}">
                <a16:creationId xmlns:a16="http://schemas.microsoft.com/office/drawing/2014/main" id="{1C4618C7-A4F5-67CA-7D1F-DB76F8DCDE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4853" y="2078529"/>
            <a:ext cx="207407" cy="207407"/>
          </a:xfrm>
          <a:prstGeom prst="rect">
            <a:avLst/>
          </a:prstGeom>
        </p:spPr>
      </p:pic>
      <p:sp>
        <p:nvSpPr>
          <p:cNvPr id="20" name="Text 9">
            <a:extLst>
              <a:ext uri="{FF2B5EF4-FFF2-40B4-BE49-F238E27FC236}">
                <a16:creationId xmlns:a16="http://schemas.microsoft.com/office/drawing/2014/main" id="{6BA57C6A-44B3-A5F8-9185-3CC80A630460}"/>
              </a:ext>
            </a:extLst>
          </p:cNvPr>
          <p:cNvSpPr/>
          <p:nvPr/>
        </p:nvSpPr>
        <p:spPr>
          <a:xfrm>
            <a:off x="9833848" y="2614311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Pesce</a:t>
            </a:r>
            <a:endParaRPr lang="en-US" sz="2000" dirty="0"/>
          </a:p>
        </p:txBody>
      </p:sp>
      <p:sp>
        <p:nvSpPr>
          <p:cNvPr id="21" name="Text 10">
            <a:extLst>
              <a:ext uri="{FF2B5EF4-FFF2-40B4-BE49-F238E27FC236}">
                <a16:creationId xmlns:a16="http://schemas.microsoft.com/office/drawing/2014/main" id="{215344F2-8F79-0247-5105-9A89B0B40043}"/>
              </a:ext>
            </a:extLst>
          </p:cNvPr>
          <p:cNvSpPr/>
          <p:nvPr/>
        </p:nvSpPr>
        <p:spPr>
          <a:xfrm>
            <a:off x="9833848" y="2988048"/>
            <a:ext cx="3909536" cy="777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160g di sogliola, merluzzo, orata, spigola o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nasello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 vapore o ai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ferri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volte/settimana</a:t>
            </a:r>
            <a:endParaRPr lang="en-US" sz="1600" dirty="0"/>
          </a:p>
        </p:txBody>
      </p:sp>
      <p:sp>
        <p:nvSpPr>
          <p:cNvPr id="22" name="Shape 11">
            <a:extLst>
              <a:ext uri="{FF2B5EF4-FFF2-40B4-BE49-F238E27FC236}">
                <a16:creationId xmlns:a16="http://schemas.microsoft.com/office/drawing/2014/main" id="{86378CA2-D225-74E9-0F3F-39C4C5AE2EFC}"/>
              </a:ext>
            </a:extLst>
          </p:cNvPr>
          <p:cNvSpPr/>
          <p:nvPr/>
        </p:nvSpPr>
        <p:spPr>
          <a:xfrm>
            <a:off x="691396" y="4754531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23" name="Image 9" descr="preencoded.png">
            <a:extLst>
              <a:ext uri="{FF2B5EF4-FFF2-40B4-BE49-F238E27FC236}">
                <a16:creationId xmlns:a16="http://schemas.microsoft.com/office/drawing/2014/main" id="{EE61F970-812D-1DFF-C0C1-0BFEA571B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96" y="4731671"/>
            <a:ext cx="4300657" cy="91440"/>
          </a:xfrm>
          <a:prstGeom prst="rect">
            <a:avLst/>
          </a:prstGeom>
        </p:spPr>
      </p:pic>
      <p:pic>
        <p:nvPicPr>
          <p:cNvPr id="24" name="Image 10" descr="preencoded.png">
            <a:extLst>
              <a:ext uri="{FF2B5EF4-FFF2-40B4-BE49-F238E27FC236}">
                <a16:creationId xmlns:a16="http://schemas.microsoft.com/office/drawing/2014/main" id="{CE66392D-B8C6-5A6E-452D-C1C2A394B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406" y="4134381"/>
            <a:ext cx="518517" cy="518517"/>
          </a:xfrm>
          <a:prstGeom prst="rect">
            <a:avLst/>
          </a:prstGeom>
        </p:spPr>
      </p:pic>
      <p:pic>
        <p:nvPicPr>
          <p:cNvPr id="25" name="Image 11" descr="preencoded.png">
            <a:extLst>
              <a:ext uri="{FF2B5EF4-FFF2-40B4-BE49-F238E27FC236}">
                <a16:creationId xmlns:a16="http://schemas.microsoft.com/office/drawing/2014/main" id="{DEECE149-DDF5-538A-7BA4-47F5D4A7C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7902" y="4650827"/>
            <a:ext cx="207407" cy="207407"/>
          </a:xfrm>
          <a:prstGeom prst="rect">
            <a:avLst/>
          </a:prstGeom>
        </p:spPr>
      </p:pic>
      <p:sp>
        <p:nvSpPr>
          <p:cNvPr id="26" name="Text 12">
            <a:extLst>
              <a:ext uri="{FF2B5EF4-FFF2-40B4-BE49-F238E27FC236}">
                <a16:creationId xmlns:a16="http://schemas.microsoft.com/office/drawing/2014/main" id="{8D2A5B43-731E-51EE-A3F9-1ED8CBD3C681}"/>
              </a:ext>
            </a:extLst>
          </p:cNvPr>
          <p:cNvSpPr/>
          <p:nvPr/>
        </p:nvSpPr>
        <p:spPr>
          <a:xfrm>
            <a:off x="887016" y="5186608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Affettati magri</a:t>
            </a:r>
            <a:endParaRPr lang="en-US" sz="2000" dirty="0"/>
          </a:p>
        </p:txBody>
      </p:sp>
      <p:sp>
        <p:nvSpPr>
          <p:cNvPr id="27" name="Text 13">
            <a:extLst>
              <a:ext uri="{FF2B5EF4-FFF2-40B4-BE49-F238E27FC236}">
                <a16:creationId xmlns:a16="http://schemas.microsoft.com/office/drawing/2014/main" id="{72F4E331-295E-5EAF-B9E1-89C1726253B7}"/>
              </a:ext>
            </a:extLst>
          </p:cNvPr>
          <p:cNvSpPr/>
          <p:nvPr/>
        </p:nvSpPr>
        <p:spPr>
          <a:xfrm>
            <a:off x="887016" y="5560345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80g di prosciutto crudo/cotto sgrassati o bresaola finemente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sminuzzati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Non </a:t>
            </a:r>
            <a:r>
              <a:rPr lang="en-US" sz="16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più</a:t>
            </a: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 volta/settimana</a:t>
            </a:r>
            <a:endParaRPr lang="en-US" sz="1600" dirty="0"/>
          </a:p>
        </p:txBody>
      </p:sp>
      <p:sp>
        <p:nvSpPr>
          <p:cNvPr id="28" name="Shape 14">
            <a:extLst>
              <a:ext uri="{FF2B5EF4-FFF2-40B4-BE49-F238E27FC236}">
                <a16:creationId xmlns:a16="http://schemas.microsoft.com/office/drawing/2014/main" id="{65650203-9A20-E217-9263-B6F5C6BBA2F2}"/>
              </a:ext>
            </a:extLst>
          </p:cNvPr>
          <p:cNvSpPr/>
          <p:nvPr/>
        </p:nvSpPr>
        <p:spPr>
          <a:xfrm>
            <a:off x="5164812" y="4754531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29" name="Image 12" descr="preencoded.png">
            <a:extLst>
              <a:ext uri="{FF2B5EF4-FFF2-40B4-BE49-F238E27FC236}">
                <a16:creationId xmlns:a16="http://schemas.microsoft.com/office/drawing/2014/main" id="{8426BEBB-5307-B761-177A-BD5AC64F2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812" y="4731671"/>
            <a:ext cx="4300657" cy="91440"/>
          </a:xfrm>
          <a:prstGeom prst="rect">
            <a:avLst/>
          </a:prstGeom>
        </p:spPr>
      </p:pic>
      <p:pic>
        <p:nvPicPr>
          <p:cNvPr id="30" name="Image 13" descr="preencoded.png">
            <a:extLst>
              <a:ext uri="{FF2B5EF4-FFF2-40B4-BE49-F238E27FC236}">
                <a16:creationId xmlns:a16="http://schemas.microsoft.com/office/drawing/2014/main" id="{11E01579-8BB3-7FFD-F251-8AD75525A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22" y="4134381"/>
            <a:ext cx="518517" cy="518517"/>
          </a:xfrm>
          <a:prstGeom prst="rect">
            <a:avLst/>
          </a:prstGeom>
        </p:spPr>
      </p:pic>
      <p:pic>
        <p:nvPicPr>
          <p:cNvPr id="31" name="Image 14" descr="preencoded.png">
            <a:extLst>
              <a:ext uri="{FF2B5EF4-FFF2-40B4-BE49-F238E27FC236}">
                <a16:creationId xmlns:a16="http://schemas.microsoft.com/office/drawing/2014/main" id="{ACA55F0F-8AAA-FA4A-102C-2F5228AF99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11318" y="4650827"/>
            <a:ext cx="207407" cy="207407"/>
          </a:xfrm>
          <a:prstGeom prst="rect">
            <a:avLst/>
          </a:prstGeom>
        </p:spPr>
      </p:pic>
      <p:sp>
        <p:nvSpPr>
          <p:cNvPr id="32" name="Text 15">
            <a:extLst>
              <a:ext uri="{FF2B5EF4-FFF2-40B4-BE49-F238E27FC236}">
                <a16:creationId xmlns:a16="http://schemas.microsoft.com/office/drawing/2014/main" id="{1555FDEF-6853-4CC1-7CAE-FF9EFF16CA3A}"/>
              </a:ext>
            </a:extLst>
          </p:cNvPr>
          <p:cNvSpPr/>
          <p:nvPr/>
        </p:nvSpPr>
        <p:spPr>
          <a:xfrm>
            <a:off x="5360432" y="5186608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Latticini freschi</a:t>
            </a:r>
            <a:endParaRPr lang="en-US" sz="2000" dirty="0"/>
          </a:p>
        </p:txBody>
      </p:sp>
      <p:sp>
        <p:nvSpPr>
          <p:cNvPr id="33" name="Text 16">
            <a:extLst>
              <a:ext uri="{FF2B5EF4-FFF2-40B4-BE49-F238E27FC236}">
                <a16:creationId xmlns:a16="http://schemas.microsoft.com/office/drawing/2014/main" id="{CAEBA3E8-EEF4-9AC7-099C-A98B8C4CD9C4}"/>
              </a:ext>
            </a:extLst>
          </p:cNvPr>
          <p:cNvSpPr/>
          <p:nvPr/>
        </p:nvSpPr>
        <p:spPr>
          <a:xfrm>
            <a:off x="5360432" y="5560345"/>
            <a:ext cx="3909417" cy="777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100g ricotta vaccina, fiocchi di formaggio, certosino o 50g Philadelphia light –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volta/settimana</a:t>
            </a:r>
            <a:endParaRPr lang="en-US" sz="1600" dirty="0"/>
          </a:p>
        </p:txBody>
      </p:sp>
      <p:sp>
        <p:nvSpPr>
          <p:cNvPr id="34" name="Shape 17">
            <a:extLst>
              <a:ext uri="{FF2B5EF4-FFF2-40B4-BE49-F238E27FC236}">
                <a16:creationId xmlns:a16="http://schemas.microsoft.com/office/drawing/2014/main" id="{B6173FAB-3C02-76D3-37D0-A059CF082BCD}"/>
              </a:ext>
            </a:extLst>
          </p:cNvPr>
          <p:cNvSpPr/>
          <p:nvPr/>
        </p:nvSpPr>
        <p:spPr>
          <a:xfrm>
            <a:off x="9638228" y="4754531"/>
            <a:ext cx="4300776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35" name="Image 15" descr="preencoded.png">
            <a:extLst>
              <a:ext uri="{FF2B5EF4-FFF2-40B4-BE49-F238E27FC236}">
                <a16:creationId xmlns:a16="http://schemas.microsoft.com/office/drawing/2014/main" id="{41286E17-DD19-75B0-885A-D22C2FA9D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28" y="4731671"/>
            <a:ext cx="4300776" cy="91440"/>
          </a:xfrm>
          <a:prstGeom prst="rect">
            <a:avLst/>
          </a:prstGeom>
        </p:spPr>
      </p:pic>
      <p:pic>
        <p:nvPicPr>
          <p:cNvPr id="36" name="Image 16" descr="preencoded.png">
            <a:extLst>
              <a:ext uri="{FF2B5EF4-FFF2-40B4-BE49-F238E27FC236}">
                <a16:creationId xmlns:a16="http://schemas.microsoft.com/office/drawing/2014/main" id="{B1FFB578-98CE-4050-263D-ACE48CC32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358" y="4134381"/>
            <a:ext cx="518517" cy="518517"/>
          </a:xfrm>
          <a:prstGeom prst="rect">
            <a:avLst/>
          </a:prstGeom>
        </p:spPr>
      </p:pic>
      <p:pic>
        <p:nvPicPr>
          <p:cNvPr id="37" name="Image 17" descr="preencoded.png">
            <a:extLst>
              <a:ext uri="{FF2B5EF4-FFF2-40B4-BE49-F238E27FC236}">
                <a16:creationId xmlns:a16="http://schemas.microsoft.com/office/drawing/2014/main" id="{A81561DD-553E-7E72-A528-8E8497A12F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684853" y="4650827"/>
            <a:ext cx="207407" cy="207407"/>
          </a:xfrm>
          <a:prstGeom prst="rect">
            <a:avLst/>
          </a:prstGeom>
        </p:spPr>
      </p:pic>
      <p:sp>
        <p:nvSpPr>
          <p:cNvPr id="38" name="Text 18">
            <a:extLst>
              <a:ext uri="{FF2B5EF4-FFF2-40B4-BE49-F238E27FC236}">
                <a16:creationId xmlns:a16="http://schemas.microsoft.com/office/drawing/2014/main" id="{C1CCDB32-EEE5-5BEA-3E69-03C5EA774D22}"/>
              </a:ext>
            </a:extLst>
          </p:cNvPr>
          <p:cNvSpPr/>
          <p:nvPr/>
        </p:nvSpPr>
        <p:spPr>
          <a:xfrm>
            <a:off x="9833848" y="5186608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Uova</a:t>
            </a:r>
            <a:endParaRPr lang="en-US" sz="2000" dirty="0"/>
          </a:p>
        </p:txBody>
      </p:sp>
      <p:sp>
        <p:nvSpPr>
          <p:cNvPr id="39" name="Text 19">
            <a:extLst>
              <a:ext uri="{FF2B5EF4-FFF2-40B4-BE49-F238E27FC236}">
                <a16:creationId xmlns:a16="http://schemas.microsoft.com/office/drawing/2014/main" id="{90C2BDA6-B302-6F06-2A0D-2E96C5F9C925}"/>
              </a:ext>
            </a:extLst>
          </p:cNvPr>
          <p:cNvSpPr/>
          <p:nvPr/>
        </p:nvSpPr>
        <p:spPr>
          <a:xfrm>
            <a:off x="9833848" y="5560345"/>
            <a:ext cx="3909536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n.1-2  uovo strapazzato, in frittata o in camicia - </a:t>
            </a: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volta/settimana</a:t>
            </a:r>
            <a:endParaRPr lang="en-US" sz="1600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B7700F09-3106-4090-8074-0735812140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9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1C778-0A52-03F9-B993-952B31CB7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61C0660-3223-B26F-B56D-693EE2549D3A}"/>
              </a:ext>
            </a:extLst>
          </p:cNvPr>
          <p:cNvSpPr/>
          <p:nvPr/>
        </p:nvSpPr>
        <p:spPr>
          <a:xfrm>
            <a:off x="793790" y="897136"/>
            <a:ext cx="127015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Solida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Definitiva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di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mantenimento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:</a:t>
            </a:r>
            <a:endParaRPr lang="en-US" sz="3900" dirty="0"/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BEE6C7C8-5DF3-7F76-227B-BBE2509056BF}"/>
              </a:ext>
            </a:extLst>
          </p:cNvPr>
          <p:cNvSpPr/>
          <p:nvPr/>
        </p:nvSpPr>
        <p:spPr>
          <a:xfrm>
            <a:off x="766280" y="2314581"/>
            <a:ext cx="4237673" cy="5662356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9A79C190-2E06-5C2D-9BFF-952C392C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92" y="2502827"/>
            <a:ext cx="575072" cy="679218"/>
          </a:xfrm>
          <a:prstGeom prst="rect">
            <a:avLst/>
          </a:prstGeom>
        </p:spPr>
      </p:pic>
      <p:pic>
        <p:nvPicPr>
          <p:cNvPr id="26" name="Image 1" descr="preencoded.png">
            <a:extLst>
              <a:ext uri="{FF2B5EF4-FFF2-40B4-BE49-F238E27FC236}">
                <a16:creationId xmlns:a16="http://schemas.microsoft.com/office/drawing/2014/main" id="{60F1239D-AC11-C696-A818-D9AE1F9B2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307" y="2660942"/>
            <a:ext cx="258723" cy="414399"/>
          </a:xfrm>
          <a:prstGeom prst="rect">
            <a:avLst/>
          </a:prstGeom>
        </p:spPr>
      </p:pic>
      <p:sp>
        <p:nvSpPr>
          <p:cNvPr id="27" name="Text 4">
            <a:extLst>
              <a:ext uri="{FF2B5EF4-FFF2-40B4-BE49-F238E27FC236}">
                <a16:creationId xmlns:a16="http://schemas.microsoft.com/office/drawing/2014/main" id="{F7722741-7E8B-1779-DC49-44FE221C91F4}"/>
              </a:ext>
            </a:extLst>
          </p:cNvPr>
          <p:cNvSpPr/>
          <p:nvPr/>
        </p:nvSpPr>
        <p:spPr>
          <a:xfrm>
            <a:off x="966192" y="3269589"/>
            <a:ext cx="2396490" cy="479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Colazione</a:t>
            </a:r>
            <a:endParaRPr lang="en-US" sz="1850" dirty="0"/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AFC525F9-F1CB-FF06-0646-9586F551C100}"/>
              </a:ext>
            </a:extLst>
          </p:cNvPr>
          <p:cNvSpPr/>
          <p:nvPr/>
        </p:nvSpPr>
        <p:spPr>
          <a:xfrm>
            <a:off x="966192" y="3684164"/>
            <a:ext cx="3839051" cy="1381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Latte da p.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scremato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g. 200 o yogurt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bianco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magro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250 o alla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200 (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delattosato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intolleranza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</a:p>
          <a:p>
            <a:pPr>
              <a:lnSpc>
                <a:spcPts val="2300"/>
              </a:lnSpc>
            </a:pPr>
            <a:endParaRPr lang="en-US" sz="15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30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Caffè leggero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decaffeinato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caffè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d’orzo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tè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leggero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deteinato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Orzo,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camomilla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limone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zucchero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125 ml- è possibile utilizzare con moderazione dolcificante naturale a base di Stevia</a:t>
            </a:r>
            <a:endParaRPr lang="en-US" sz="1500" dirty="0"/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4F01CBC4-94A3-4EF3-B00D-6F5CAEFE5D8C}"/>
              </a:ext>
            </a:extLst>
          </p:cNvPr>
          <p:cNvSpPr/>
          <p:nvPr/>
        </p:nvSpPr>
        <p:spPr>
          <a:xfrm>
            <a:off x="966192" y="6654289"/>
            <a:ext cx="3839051" cy="921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n. 3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fette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biscottate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pane g. 40 da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tostare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cereali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20 o biscotti Secchi 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n. 2</a:t>
            </a:r>
            <a:endParaRPr lang="en-US" sz="1500" dirty="0"/>
          </a:p>
        </p:txBody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48475B5B-E26B-BB7A-45E3-75DD16A5FFE2}"/>
              </a:ext>
            </a:extLst>
          </p:cNvPr>
          <p:cNvSpPr/>
          <p:nvPr/>
        </p:nvSpPr>
        <p:spPr>
          <a:xfrm>
            <a:off x="9998594" y="2284937"/>
            <a:ext cx="4237792" cy="5662356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4233B90C-60A8-3C3C-5609-AB9A821F3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7940" y="2448995"/>
            <a:ext cx="575072" cy="673745"/>
          </a:xfrm>
          <a:prstGeom prst="rect">
            <a:avLst/>
          </a:prstGeom>
        </p:spPr>
      </p:pic>
      <p:pic>
        <p:nvPicPr>
          <p:cNvPr id="32" name="Image 3" descr="preencoded.png">
            <a:extLst>
              <a:ext uri="{FF2B5EF4-FFF2-40B4-BE49-F238E27FC236}">
                <a16:creationId xmlns:a16="http://schemas.microsoft.com/office/drawing/2014/main" id="{4D700055-6019-54EB-5F69-81BA83DC8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6333" y="2642363"/>
            <a:ext cx="258723" cy="414399"/>
          </a:xfrm>
          <a:prstGeom prst="rect">
            <a:avLst/>
          </a:prstGeom>
        </p:spPr>
      </p:pic>
      <p:sp>
        <p:nvSpPr>
          <p:cNvPr id="33" name="Text 8">
            <a:extLst>
              <a:ext uri="{FF2B5EF4-FFF2-40B4-BE49-F238E27FC236}">
                <a16:creationId xmlns:a16="http://schemas.microsoft.com/office/drawing/2014/main" id="{8285D91C-30C4-2BB8-2C38-B37C900845C7}"/>
              </a:ext>
            </a:extLst>
          </p:cNvPr>
          <p:cNvSpPr/>
          <p:nvPr/>
        </p:nvSpPr>
        <p:spPr>
          <a:xfrm>
            <a:off x="10367940" y="3215757"/>
            <a:ext cx="2396490" cy="479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Pranzo/Cena</a:t>
            </a:r>
            <a:endParaRPr lang="en-US" sz="1850" dirty="0"/>
          </a:p>
        </p:txBody>
      </p:sp>
      <p:sp>
        <p:nvSpPr>
          <p:cNvPr id="34" name="Text 9">
            <a:extLst>
              <a:ext uri="{FF2B5EF4-FFF2-40B4-BE49-F238E27FC236}">
                <a16:creationId xmlns:a16="http://schemas.microsoft.com/office/drawing/2014/main" id="{D3AA833E-9CC1-3EBB-394E-D23F82813089}"/>
              </a:ext>
            </a:extLst>
          </p:cNvPr>
          <p:cNvSpPr/>
          <p:nvPr/>
        </p:nvSpPr>
        <p:spPr>
          <a:xfrm>
            <a:off x="10223659" y="3601204"/>
            <a:ext cx="3839170" cy="921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Pane g. 50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preferibilmente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tostato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oppure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crackers  g. 30 o pane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carasau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g. 40,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legumi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Secchi g. 50 o Freschi g. 150.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pane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può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essere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sostituito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pasta,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polenta, orzo, farro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conditi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 sugo di pomodoro o verdure.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Pasta o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40 +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patate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100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Pasta,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orzo o farro g. 20 +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legumi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Secchi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pesati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crudo g. 40 o a cotto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legumi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Freschi g. 120</a:t>
            </a:r>
            <a:endParaRPr lang="en-US" sz="1500" dirty="0"/>
          </a:p>
        </p:txBody>
      </p:sp>
      <p:sp>
        <p:nvSpPr>
          <p:cNvPr id="35" name="Text 10">
            <a:extLst>
              <a:ext uri="{FF2B5EF4-FFF2-40B4-BE49-F238E27FC236}">
                <a16:creationId xmlns:a16="http://schemas.microsoft.com/office/drawing/2014/main" id="{2676C5AA-9C4D-314E-0BEC-686F0F9DEE7D}"/>
              </a:ext>
            </a:extLst>
          </p:cNvPr>
          <p:cNvSpPr/>
          <p:nvPr/>
        </p:nvSpPr>
        <p:spPr>
          <a:xfrm>
            <a:off x="10223659" y="6483675"/>
            <a:ext cx="3839170" cy="460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Olio EVO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10g (2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cucchiaini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500" dirty="0"/>
          </a:p>
        </p:txBody>
      </p:sp>
      <p:sp>
        <p:nvSpPr>
          <p:cNvPr id="37" name="Shape 12">
            <a:extLst>
              <a:ext uri="{FF2B5EF4-FFF2-40B4-BE49-F238E27FC236}">
                <a16:creationId xmlns:a16="http://schemas.microsoft.com/office/drawing/2014/main" id="{62660519-A1EB-EFE9-7F0E-374A0105C610}"/>
              </a:ext>
            </a:extLst>
          </p:cNvPr>
          <p:cNvSpPr/>
          <p:nvPr/>
        </p:nvSpPr>
        <p:spPr>
          <a:xfrm>
            <a:off x="5408868" y="2284937"/>
            <a:ext cx="4237673" cy="5662356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2" name="Text 13">
            <a:extLst>
              <a:ext uri="{FF2B5EF4-FFF2-40B4-BE49-F238E27FC236}">
                <a16:creationId xmlns:a16="http://schemas.microsoft.com/office/drawing/2014/main" id="{8D6AD163-A51B-3219-BB2E-A07A54247372}"/>
              </a:ext>
            </a:extLst>
          </p:cNvPr>
          <p:cNvSpPr/>
          <p:nvPr/>
        </p:nvSpPr>
        <p:spPr>
          <a:xfrm>
            <a:off x="5586390" y="3669823"/>
            <a:ext cx="5979795" cy="374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senza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buccia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semi 200 gr +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fetta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biscottata</a:t>
            </a:r>
            <a:endParaRPr lang="en-US" sz="155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endParaRPr lang="en-US" sz="155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spuntino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metà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mattina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metà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pomeriggio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può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essere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sostituiro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 uno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yogurt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magro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bianco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alla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pezzi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o latte da p.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scremato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Delattosato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150 </a:t>
            </a:r>
            <a:endParaRPr lang="en-US" sz="1550" dirty="0"/>
          </a:p>
        </p:txBody>
      </p:sp>
      <p:sp>
        <p:nvSpPr>
          <p:cNvPr id="44" name="Text 9">
            <a:extLst>
              <a:ext uri="{FF2B5EF4-FFF2-40B4-BE49-F238E27FC236}">
                <a16:creationId xmlns:a16="http://schemas.microsoft.com/office/drawing/2014/main" id="{23185ED7-2F79-495F-8ED7-2296EFC94009}"/>
              </a:ext>
            </a:extLst>
          </p:cNvPr>
          <p:cNvSpPr/>
          <p:nvPr/>
        </p:nvSpPr>
        <p:spPr>
          <a:xfrm>
            <a:off x="10223659" y="6816701"/>
            <a:ext cx="3839170" cy="921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Verdure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cotte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secondo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tolleranza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200 o crude g. 100</a:t>
            </a:r>
            <a:endParaRPr lang="en-US" sz="15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Secondo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piatto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proteico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*</a:t>
            </a:r>
            <a:endParaRPr lang="en-US" sz="1500" dirty="0"/>
          </a:p>
        </p:txBody>
      </p:sp>
      <p:pic>
        <p:nvPicPr>
          <p:cNvPr id="45" name="Image 0" descr="preencoded.png">
            <a:extLst>
              <a:ext uri="{FF2B5EF4-FFF2-40B4-BE49-F238E27FC236}">
                <a16:creationId xmlns:a16="http://schemas.microsoft.com/office/drawing/2014/main" id="{13743BC3-122F-1303-427B-0E38F2679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558" y="2439972"/>
            <a:ext cx="575072" cy="635369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3D14ACC7-EAAC-D4BD-90A9-817C2BB25302}"/>
              </a:ext>
            </a:extLst>
          </p:cNvPr>
          <p:cNvSpPr/>
          <p:nvPr/>
        </p:nvSpPr>
        <p:spPr>
          <a:xfrm>
            <a:off x="808533" y="1630854"/>
            <a:ext cx="3960614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</a:rPr>
              <a:t>SG</a:t>
            </a:r>
            <a:endParaRPr lang="en-US" sz="185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F334920E-9271-496D-B51F-31FD56B7F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816EFAFA-CBE3-06C9-FB82-5FAD30A23074}"/>
              </a:ext>
            </a:extLst>
          </p:cNvPr>
          <p:cNvCxnSpPr>
            <a:cxnSpLocks/>
          </p:cNvCxnSpPr>
          <p:nvPr/>
        </p:nvCxnSpPr>
        <p:spPr>
          <a:xfrm>
            <a:off x="9339996" y="4131077"/>
            <a:ext cx="6585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0E1B51BC-977D-3E8D-CC2B-8BA6C0825F3B}"/>
              </a:ext>
            </a:extLst>
          </p:cNvPr>
          <p:cNvCxnSpPr>
            <a:cxnSpLocks/>
          </p:cNvCxnSpPr>
          <p:nvPr/>
        </p:nvCxnSpPr>
        <p:spPr>
          <a:xfrm>
            <a:off x="9317242" y="6944223"/>
            <a:ext cx="6585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 13">
            <a:extLst>
              <a:ext uri="{FF2B5EF4-FFF2-40B4-BE49-F238E27FC236}">
                <a16:creationId xmlns:a16="http://schemas.microsoft.com/office/drawing/2014/main" id="{F1947863-41D0-EAFA-86C2-0E30A14DC2E2}"/>
              </a:ext>
            </a:extLst>
          </p:cNvPr>
          <p:cNvSpPr/>
          <p:nvPr/>
        </p:nvSpPr>
        <p:spPr>
          <a:xfrm>
            <a:off x="5430783" y="3248763"/>
            <a:ext cx="2396490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latin typeface="Host Grotesk Medium" panose="020B0604020202020204" charset="0"/>
              </a:rPr>
              <a:t>Spuntino </a:t>
            </a:r>
            <a:r>
              <a:rPr lang="en-US" sz="2000" dirty="0" err="1">
                <a:latin typeface="Host Grotesk Medium" panose="020B0604020202020204" charset="0"/>
              </a:rPr>
              <a:t>metà</a:t>
            </a:r>
            <a:r>
              <a:rPr lang="en-US" sz="2000" dirty="0">
                <a:latin typeface="Host Grotesk Medium" panose="020B0604020202020204" charset="0"/>
              </a:rPr>
              <a:t> </a:t>
            </a:r>
            <a:r>
              <a:rPr lang="en-US" sz="2000" dirty="0" err="1">
                <a:latin typeface="Host Grotesk Medium" panose="020B0604020202020204" charset="0"/>
              </a:rPr>
              <a:t>mattina</a:t>
            </a:r>
            <a:r>
              <a:rPr lang="en-US" sz="2000" dirty="0">
                <a:latin typeface="Host Grotesk Medium" panose="020B0604020202020204" charset="0"/>
              </a:rPr>
              <a:t>/</a:t>
            </a:r>
            <a:r>
              <a:rPr lang="en-US" sz="2000" dirty="0" err="1">
                <a:latin typeface="Host Grotesk Medium" panose="020B0604020202020204" charset="0"/>
              </a:rPr>
              <a:t>pomeriggio</a:t>
            </a:r>
            <a:endParaRPr lang="en-US" sz="2000" dirty="0">
              <a:latin typeface="Host Grotesk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48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06977-8DED-3F88-2133-1BA2AD467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05A6D18-D8D6-D831-1CEB-3E0F70262694}"/>
              </a:ext>
            </a:extLst>
          </p:cNvPr>
          <p:cNvSpPr/>
          <p:nvPr/>
        </p:nvSpPr>
        <p:spPr>
          <a:xfrm>
            <a:off x="635488" y="681870"/>
            <a:ext cx="10820162" cy="540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Rotazione Settimanale delle Proteine - Fase di </a:t>
            </a:r>
            <a:r>
              <a:rPr lang="en-US" sz="34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mantenimento</a:t>
            </a:r>
            <a:endParaRPr lang="en-US" sz="34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72279AB-A746-BEF9-1242-68D2F83ECD2C}"/>
              </a:ext>
            </a:extLst>
          </p:cNvPr>
          <p:cNvSpPr/>
          <p:nvPr/>
        </p:nvSpPr>
        <p:spPr>
          <a:xfrm>
            <a:off x="691396" y="1361003"/>
            <a:ext cx="13247608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Ogni pasto deve includere un secondo piatto + 5g di olio EVO. La varietà è fondamentale per garantire tutti i nutrienti necessari: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6A057A77-73C5-B211-EB2C-4487792AAC94}"/>
              </a:ext>
            </a:extLst>
          </p:cNvPr>
          <p:cNvSpPr/>
          <p:nvPr/>
        </p:nvSpPr>
        <p:spPr>
          <a:xfrm>
            <a:off x="691396" y="2988349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4F0223D1-7519-5471-B5F6-983810053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96" y="2965489"/>
            <a:ext cx="4300657" cy="91440"/>
          </a:xfrm>
          <a:prstGeom prst="rect">
            <a:avLst/>
          </a:prstGeom>
        </p:spPr>
      </p:pic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FB539C14-A285-BB85-45EB-6C7BE59D0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406" y="2729150"/>
            <a:ext cx="518517" cy="518517"/>
          </a:xfrm>
          <a:prstGeom prst="rect">
            <a:avLst/>
          </a:prstGeom>
        </p:spPr>
      </p:pic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DBD08FFA-F1C1-D876-68D8-AE64A003E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7902" y="2884645"/>
            <a:ext cx="207407" cy="207407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8322D621-C9C6-E1E5-57E7-AFB22985AE34}"/>
              </a:ext>
            </a:extLst>
          </p:cNvPr>
          <p:cNvSpPr/>
          <p:nvPr/>
        </p:nvSpPr>
        <p:spPr>
          <a:xfrm>
            <a:off x="887016" y="3420427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Carne rossa magra</a:t>
            </a:r>
            <a:endParaRPr lang="en-US" sz="200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B48C26BE-E7CD-10B2-AA83-295B6D34D2A7}"/>
              </a:ext>
            </a:extLst>
          </p:cNvPr>
          <p:cNvSpPr/>
          <p:nvPr/>
        </p:nvSpPr>
        <p:spPr>
          <a:xfrm>
            <a:off x="887016" y="3794164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150g parti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tenere</a:t>
            </a:r>
            <a:endParaRPr lang="en-US" sz="16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volta/settimana</a:t>
            </a:r>
            <a:endParaRPr lang="en-US" sz="1600" dirty="0"/>
          </a:p>
        </p:txBody>
      </p:sp>
      <p:sp>
        <p:nvSpPr>
          <p:cNvPr id="10" name="Shape 5">
            <a:extLst>
              <a:ext uri="{FF2B5EF4-FFF2-40B4-BE49-F238E27FC236}">
                <a16:creationId xmlns:a16="http://schemas.microsoft.com/office/drawing/2014/main" id="{9A48EA04-EA48-85B0-617E-AFD620EEEBF5}"/>
              </a:ext>
            </a:extLst>
          </p:cNvPr>
          <p:cNvSpPr/>
          <p:nvPr/>
        </p:nvSpPr>
        <p:spPr>
          <a:xfrm>
            <a:off x="5164812" y="2988349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9B2AA821-2274-422F-CEE1-16B2B7956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812" y="2965489"/>
            <a:ext cx="4300657" cy="91440"/>
          </a:xfrm>
          <a:prstGeom prst="rect">
            <a:avLst/>
          </a:prstGeom>
        </p:spPr>
      </p:pic>
      <p:pic>
        <p:nvPicPr>
          <p:cNvPr id="12" name="Image 4" descr="preencoded.png">
            <a:extLst>
              <a:ext uri="{FF2B5EF4-FFF2-40B4-BE49-F238E27FC236}">
                <a16:creationId xmlns:a16="http://schemas.microsoft.com/office/drawing/2014/main" id="{E287F80E-F9ED-8C33-DB51-4E120E053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22" y="2729150"/>
            <a:ext cx="518517" cy="518517"/>
          </a:xfrm>
          <a:prstGeom prst="rect">
            <a:avLst/>
          </a:prstGeom>
        </p:spPr>
      </p:pic>
      <p:pic>
        <p:nvPicPr>
          <p:cNvPr id="13" name="Image 5" descr="preencoded.png">
            <a:extLst>
              <a:ext uri="{FF2B5EF4-FFF2-40B4-BE49-F238E27FC236}">
                <a16:creationId xmlns:a16="http://schemas.microsoft.com/office/drawing/2014/main" id="{4CFD8F85-C58C-8A66-F23F-B61B143F3D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1318" y="2884645"/>
            <a:ext cx="207407" cy="207407"/>
          </a:xfrm>
          <a:prstGeom prst="rect">
            <a:avLst/>
          </a:prstGeom>
        </p:spPr>
      </p:pic>
      <p:sp>
        <p:nvSpPr>
          <p:cNvPr id="14" name="Text 6">
            <a:extLst>
              <a:ext uri="{FF2B5EF4-FFF2-40B4-BE49-F238E27FC236}">
                <a16:creationId xmlns:a16="http://schemas.microsoft.com/office/drawing/2014/main" id="{A9537D6E-D63B-6E1C-47EA-DB3269D1875A}"/>
              </a:ext>
            </a:extLst>
          </p:cNvPr>
          <p:cNvSpPr/>
          <p:nvPr/>
        </p:nvSpPr>
        <p:spPr>
          <a:xfrm>
            <a:off x="5360432" y="3420427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Carne bianca</a:t>
            </a:r>
            <a:endParaRPr lang="en-US" sz="2000" dirty="0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838DA10C-A962-9358-AD55-880C6B786DB8}"/>
              </a:ext>
            </a:extLst>
          </p:cNvPr>
          <p:cNvSpPr/>
          <p:nvPr/>
        </p:nvSpPr>
        <p:spPr>
          <a:xfrm>
            <a:off x="5360432" y="3794164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150g di pollo o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tacchino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parti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tenere</a:t>
            </a:r>
            <a:endParaRPr lang="en-US" sz="16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volta/settimana</a:t>
            </a:r>
            <a:endParaRPr lang="en-US" sz="1600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7ABE51FA-7A8F-361A-6E55-0FF456A9BE14}"/>
              </a:ext>
            </a:extLst>
          </p:cNvPr>
          <p:cNvSpPr/>
          <p:nvPr/>
        </p:nvSpPr>
        <p:spPr>
          <a:xfrm>
            <a:off x="9638228" y="2988349"/>
            <a:ext cx="4300776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9C2CA7C4-22A6-D088-4648-4F9371BBD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28" y="2965489"/>
            <a:ext cx="4300776" cy="91440"/>
          </a:xfrm>
          <a:prstGeom prst="rect">
            <a:avLst/>
          </a:prstGeom>
        </p:spPr>
      </p:pic>
      <p:pic>
        <p:nvPicPr>
          <p:cNvPr id="18" name="Image 7" descr="preencoded.png">
            <a:extLst>
              <a:ext uri="{FF2B5EF4-FFF2-40B4-BE49-F238E27FC236}">
                <a16:creationId xmlns:a16="http://schemas.microsoft.com/office/drawing/2014/main" id="{0F565B05-BCD7-DDF2-FE28-9A0332E6F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358" y="2729150"/>
            <a:ext cx="518517" cy="518517"/>
          </a:xfrm>
          <a:prstGeom prst="rect">
            <a:avLst/>
          </a:prstGeom>
        </p:spPr>
      </p:pic>
      <p:pic>
        <p:nvPicPr>
          <p:cNvPr id="19" name="Image 8" descr="preencoded.png">
            <a:extLst>
              <a:ext uri="{FF2B5EF4-FFF2-40B4-BE49-F238E27FC236}">
                <a16:creationId xmlns:a16="http://schemas.microsoft.com/office/drawing/2014/main" id="{E4ACEDFE-06EF-306F-7F80-E53DFD2799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4853" y="2884645"/>
            <a:ext cx="207407" cy="207407"/>
          </a:xfrm>
          <a:prstGeom prst="rect">
            <a:avLst/>
          </a:prstGeom>
        </p:spPr>
      </p:pic>
      <p:sp>
        <p:nvSpPr>
          <p:cNvPr id="20" name="Text 9">
            <a:extLst>
              <a:ext uri="{FF2B5EF4-FFF2-40B4-BE49-F238E27FC236}">
                <a16:creationId xmlns:a16="http://schemas.microsoft.com/office/drawing/2014/main" id="{ABDD03BD-63B7-D802-6382-8EB5EFD16761}"/>
              </a:ext>
            </a:extLst>
          </p:cNvPr>
          <p:cNvSpPr/>
          <p:nvPr/>
        </p:nvSpPr>
        <p:spPr>
          <a:xfrm>
            <a:off x="9833848" y="3420427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Pesce</a:t>
            </a:r>
            <a:endParaRPr lang="en-US" sz="2000" dirty="0"/>
          </a:p>
        </p:txBody>
      </p:sp>
      <p:sp>
        <p:nvSpPr>
          <p:cNvPr id="21" name="Text 10">
            <a:extLst>
              <a:ext uri="{FF2B5EF4-FFF2-40B4-BE49-F238E27FC236}">
                <a16:creationId xmlns:a16="http://schemas.microsoft.com/office/drawing/2014/main" id="{3A6EC0F2-438F-DC28-4E48-917DC51E2493}"/>
              </a:ext>
            </a:extLst>
          </p:cNvPr>
          <p:cNvSpPr/>
          <p:nvPr/>
        </p:nvSpPr>
        <p:spPr>
          <a:xfrm>
            <a:off x="9833848" y="3794164"/>
            <a:ext cx="3909536" cy="777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250g di sogliola, merluzzo, orata, spigola o nasello sminuzzato, al vapore o ai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ferri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o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tonno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sott’olio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g.120o al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naturale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Almeno</a:t>
            </a: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 volte/settimana</a:t>
            </a:r>
            <a:endParaRPr lang="en-US" sz="1600" dirty="0"/>
          </a:p>
        </p:txBody>
      </p:sp>
      <p:sp>
        <p:nvSpPr>
          <p:cNvPr id="22" name="Shape 11">
            <a:extLst>
              <a:ext uri="{FF2B5EF4-FFF2-40B4-BE49-F238E27FC236}">
                <a16:creationId xmlns:a16="http://schemas.microsoft.com/office/drawing/2014/main" id="{CE308C53-ED37-4DE2-04B2-35280939F9C6}"/>
              </a:ext>
            </a:extLst>
          </p:cNvPr>
          <p:cNvSpPr/>
          <p:nvPr/>
        </p:nvSpPr>
        <p:spPr>
          <a:xfrm>
            <a:off x="691396" y="5199697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 dirty="0"/>
          </a:p>
        </p:txBody>
      </p:sp>
      <p:pic>
        <p:nvPicPr>
          <p:cNvPr id="23" name="Image 9" descr="preencoded.png">
            <a:extLst>
              <a:ext uri="{FF2B5EF4-FFF2-40B4-BE49-F238E27FC236}">
                <a16:creationId xmlns:a16="http://schemas.microsoft.com/office/drawing/2014/main" id="{21174266-FCF0-273C-8981-57FDB3A6D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96" y="5176837"/>
            <a:ext cx="4300657" cy="91440"/>
          </a:xfrm>
          <a:prstGeom prst="rect">
            <a:avLst/>
          </a:prstGeom>
        </p:spPr>
      </p:pic>
      <p:pic>
        <p:nvPicPr>
          <p:cNvPr id="24" name="Image 10" descr="preencoded.png">
            <a:extLst>
              <a:ext uri="{FF2B5EF4-FFF2-40B4-BE49-F238E27FC236}">
                <a16:creationId xmlns:a16="http://schemas.microsoft.com/office/drawing/2014/main" id="{78625F3E-D303-2F2D-A25A-0FFB6E72C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406" y="4940497"/>
            <a:ext cx="518517" cy="518517"/>
          </a:xfrm>
          <a:prstGeom prst="rect">
            <a:avLst/>
          </a:prstGeom>
        </p:spPr>
      </p:pic>
      <p:pic>
        <p:nvPicPr>
          <p:cNvPr id="25" name="Image 11" descr="preencoded.png">
            <a:extLst>
              <a:ext uri="{FF2B5EF4-FFF2-40B4-BE49-F238E27FC236}">
                <a16:creationId xmlns:a16="http://schemas.microsoft.com/office/drawing/2014/main" id="{C9F25CCD-C486-4DD1-4CBA-DC794A18CC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7902" y="5095993"/>
            <a:ext cx="207407" cy="207407"/>
          </a:xfrm>
          <a:prstGeom prst="rect">
            <a:avLst/>
          </a:prstGeom>
        </p:spPr>
      </p:pic>
      <p:sp>
        <p:nvSpPr>
          <p:cNvPr id="26" name="Text 12">
            <a:extLst>
              <a:ext uri="{FF2B5EF4-FFF2-40B4-BE49-F238E27FC236}">
                <a16:creationId xmlns:a16="http://schemas.microsoft.com/office/drawing/2014/main" id="{03F8A5C6-E5BA-E793-16EF-67F47E42BBFE}"/>
              </a:ext>
            </a:extLst>
          </p:cNvPr>
          <p:cNvSpPr/>
          <p:nvPr/>
        </p:nvSpPr>
        <p:spPr>
          <a:xfrm>
            <a:off x="887016" y="5631774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Affettati magri</a:t>
            </a:r>
            <a:endParaRPr lang="en-US" sz="2000" dirty="0"/>
          </a:p>
        </p:txBody>
      </p:sp>
      <p:sp>
        <p:nvSpPr>
          <p:cNvPr id="27" name="Text 13">
            <a:extLst>
              <a:ext uri="{FF2B5EF4-FFF2-40B4-BE49-F238E27FC236}">
                <a16:creationId xmlns:a16="http://schemas.microsoft.com/office/drawing/2014/main" id="{4EFA46B1-DE37-CB7A-2798-DC1F7F39FC17}"/>
              </a:ext>
            </a:extLst>
          </p:cNvPr>
          <p:cNvSpPr/>
          <p:nvPr/>
        </p:nvSpPr>
        <p:spPr>
          <a:xfrm>
            <a:off x="887016" y="6005511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80g di prosciutto crudo o speck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sgrassati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120  prosciutto cotto g. 80 o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fesa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tacchino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bresaola g. 90–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Non </a:t>
            </a:r>
            <a:r>
              <a:rPr lang="en-US" sz="16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più</a:t>
            </a: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 volta/settimana</a:t>
            </a:r>
            <a:endParaRPr lang="en-US" sz="1600" dirty="0"/>
          </a:p>
        </p:txBody>
      </p:sp>
      <p:sp>
        <p:nvSpPr>
          <p:cNvPr id="28" name="Shape 14">
            <a:extLst>
              <a:ext uri="{FF2B5EF4-FFF2-40B4-BE49-F238E27FC236}">
                <a16:creationId xmlns:a16="http://schemas.microsoft.com/office/drawing/2014/main" id="{EB7A94A0-D0DD-8026-5D9B-60BF3D7CA319}"/>
              </a:ext>
            </a:extLst>
          </p:cNvPr>
          <p:cNvSpPr/>
          <p:nvPr/>
        </p:nvSpPr>
        <p:spPr>
          <a:xfrm>
            <a:off x="5164812" y="5199697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29" name="Image 12" descr="preencoded.png">
            <a:extLst>
              <a:ext uri="{FF2B5EF4-FFF2-40B4-BE49-F238E27FC236}">
                <a16:creationId xmlns:a16="http://schemas.microsoft.com/office/drawing/2014/main" id="{0A3B1E77-E637-450A-8833-2019632E0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812" y="5176837"/>
            <a:ext cx="4300657" cy="91440"/>
          </a:xfrm>
          <a:prstGeom prst="rect">
            <a:avLst/>
          </a:prstGeom>
        </p:spPr>
      </p:pic>
      <p:pic>
        <p:nvPicPr>
          <p:cNvPr id="30" name="Image 13" descr="preencoded.png">
            <a:extLst>
              <a:ext uri="{FF2B5EF4-FFF2-40B4-BE49-F238E27FC236}">
                <a16:creationId xmlns:a16="http://schemas.microsoft.com/office/drawing/2014/main" id="{3E1A03AD-323D-308A-51F4-8F6C28956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22" y="4940497"/>
            <a:ext cx="518517" cy="518517"/>
          </a:xfrm>
          <a:prstGeom prst="rect">
            <a:avLst/>
          </a:prstGeom>
        </p:spPr>
      </p:pic>
      <p:pic>
        <p:nvPicPr>
          <p:cNvPr id="31" name="Image 14" descr="preencoded.png">
            <a:extLst>
              <a:ext uri="{FF2B5EF4-FFF2-40B4-BE49-F238E27FC236}">
                <a16:creationId xmlns:a16="http://schemas.microsoft.com/office/drawing/2014/main" id="{3527C72B-0646-C77C-F2F9-FFDC864D14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11318" y="5095993"/>
            <a:ext cx="207407" cy="207407"/>
          </a:xfrm>
          <a:prstGeom prst="rect">
            <a:avLst/>
          </a:prstGeom>
        </p:spPr>
      </p:pic>
      <p:sp>
        <p:nvSpPr>
          <p:cNvPr id="32" name="Text 15">
            <a:extLst>
              <a:ext uri="{FF2B5EF4-FFF2-40B4-BE49-F238E27FC236}">
                <a16:creationId xmlns:a16="http://schemas.microsoft.com/office/drawing/2014/main" id="{2506C273-F81C-F9EA-4047-EEEB234BC1A4}"/>
              </a:ext>
            </a:extLst>
          </p:cNvPr>
          <p:cNvSpPr/>
          <p:nvPr/>
        </p:nvSpPr>
        <p:spPr>
          <a:xfrm>
            <a:off x="5360432" y="5631774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Latticini freschi</a:t>
            </a:r>
            <a:endParaRPr lang="en-US" sz="2000" dirty="0"/>
          </a:p>
        </p:txBody>
      </p:sp>
      <p:sp>
        <p:nvSpPr>
          <p:cNvPr id="33" name="Text 16">
            <a:extLst>
              <a:ext uri="{FF2B5EF4-FFF2-40B4-BE49-F238E27FC236}">
                <a16:creationId xmlns:a16="http://schemas.microsoft.com/office/drawing/2014/main" id="{D8B71D69-42D2-DE54-865F-4FA15A1612D3}"/>
              </a:ext>
            </a:extLst>
          </p:cNvPr>
          <p:cNvSpPr/>
          <p:nvPr/>
        </p:nvSpPr>
        <p:spPr>
          <a:xfrm>
            <a:off x="5360432" y="6005511"/>
            <a:ext cx="3909417" cy="777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100g ricotta vaccina, fiocchi di formaggio, certosino o 50g Philadelphia light –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Non </a:t>
            </a:r>
            <a:r>
              <a:rPr lang="en-US" sz="16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più</a:t>
            </a: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 volta/settimana</a:t>
            </a:r>
            <a:endParaRPr lang="en-US" sz="1600" dirty="0"/>
          </a:p>
        </p:txBody>
      </p:sp>
      <p:sp>
        <p:nvSpPr>
          <p:cNvPr id="34" name="Shape 17">
            <a:extLst>
              <a:ext uri="{FF2B5EF4-FFF2-40B4-BE49-F238E27FC236}">
                <a16:creationId xmlns:a16="http://schemas.microsoft.com/office/drawing/2014/main" id="{8A5C5633-15EE-0A87-24C5-5568DAC80D9C}"/>
              </a:ext>
            </a:extLst>
          </p:cNvPr>
          <p:cNvSpPr/>
          <p:nvPr/>
        </p:nvSpPr>
        <p:spPr>
          <a:xfrm>
            <a:off x="9638228" y="5199697"/>
            <a:ext cx="4300776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35" name="Image 15" descr="preencoded.png">
            <a:extLst>
              <a:ext uri="{FF2B5EF4-FFF2-40B4-BE49-F238E27FC236}">
                <a16:creationId xmlns:a16="http://schemas.microsoft.com/office/drawing/2014/main" id="{FD8AB014-C3AB-0603-2AE4-D16CC70A3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28" y="5176837"/>
            <a:ext cx="4300776" cy="91440"/>
          </a:xfrm>
          <a:prstGeom prst="rect">
            <a:avLst/>
          </a:prstGeom>
        </p:spPr>
      </p:pic>
      <p:pic>
        <p:nvPicPr>
          <p:cNvPr id="36" name="Image 16" descr="preencoded.png">
            <a:extLst>
              <a:ext uri="{FF2B5EF4-FFF2-40B4-BE49-F238E27FC236}">
                <a16:creationId xmlns:a16="http://schemas.microsoft.com/office/drawing/2014/main" id="{E82EAE9D-7F11-E5CB-44B0-7AC4CCD6B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358" y="4940497"/>
            <a:ext cx="518517" cy="518517"/>
          </a:xfrm>
          <a:prstGeom prst="rect">
            <a:avLst/>
          </a:prstGeom>
        </p:spPr>
      </p:pic>
      <p:pic>
        <p:nvPicPr>
          <p:cNvPr id="37" name="Image 17" descr="preencoded.png">
            <a:extLst>
              <a:ext uri="{FF2B5EF4-FFF2-40B4-BE49-F238E27FC236}">
                <a16:creationId xmlns:a16="http://schemas.microsoft.com/office/drawing/2014/main" id="{C22DFBE4-2E67-FB03-E9C7-697987DA6C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684853" y="5095993"/>
            <a:ext cx="207407" cy="207407"/>
          </a:xfrm>
          <a:prstGeom prst="rect">
            <a:avLst/>
          </a:prstGeom>
        </p:spPr>
      </p:pic>
      <p:sp>
        <p:nvSpPr>
          <p:cNvPr id="38" name="Text 18">
            <a:extLst>
              <a:ext uri="{FF2B5EF4-FFF2-40B4-BE49-F238E27FC236}">
                <a16:creationId xmlns:a16="http://schemas.microsoft.com/office/drawing/2014/main" id="{BFB35AC6-5361-2803-7081-880852751C6B}"/>
              </a:ext>
            </a:extLst>
          </p:cNvPr>
          <p:cNvSpPr/>
          <p:nvPr/>
        </p:nvSpPr>
        <p:spPr>
          <a:xfrm>
            <a:off x="9833848" y="5631774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Uova</a:t>
            </a:r>
            <a:endParaRPr lang="en-US" sz="2000" dirty="0"/>
          </a:p>
        </p:txBody>
      </p:sp>
      <p:sp>
        <p:nvSpPr>
          <p:cNvPr id="39" name="Text 19">
            <a:extLst>
              <a:ext uri="{FF2B5EF4-FFF2-40B4-BE49-F238E27FC236}">
                <a16:creationId xmlns:a16="http://schemas.microsoft.com/office/drawing/2014/main" id="{88733D7C-035D-53FE-C6A6-60B127079DB8}"/>
              </a:ext>
            </a:extLst>
          </p:cNvPr>
          <p:cNvSpPr/>
          <p:nvPr/>
        </p:nvSpPr>
        <p:spPr>
          <a:xfrm>
            <a:off x="9833848" y="6005511"/>
            <a:ext cx="3909536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n.1-2  uovo strapazzato, in frittata o in camicia - </a:t>
            </a: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volta/settimana</a:t>
            </a:r>
            <a:endParaRPr lang="en-US" sz="1600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D54BE820-A220-43A5-982A-004626E49E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>
            <a:extLst>
              <a:ext uri="{FF2B5EF4-FFF2-40B4-BE49-F238E27FC236}">
                <a16:creationId xmlns:a16="http://schemas.microsoft.com/office/drawing/2014/main" id="{36B0267F-235E-607B-BDBF-CA7CBF5723E3}"/>
              </a:ext>
            </a:extLst>
          </p:cNvPr>
          <p:cNvSpPr/>
          <p:nvPr/>
        </p:nvSpPr>
        <p:spPr>
          <a:xfrm>
            <a:off x="1319191" y="6847928"/>
            <a:ext cx="11947104" cy="901988"/>
          </a:xfrm>
          <a:prstGeom prst="roundRect">
            <a:avLst>
              <a:gd name="adj" fmla="val 6170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BECC3AC3-A7BC-7510-BEB0-E36B2C1DAACF}"/>
              </a:ext>
            </a:extLst>
          </p:cNvPr>
          <p:cNvSpPr/>
          <p:nvPr/>
        </p:nvSpPr>
        <p:spPr>
          <a:xfrm>
            <a:off x="1319191" y="5921367"/>
            <a:ext cx="11947104" cy="833653"/>
          </a:xfrm>
          <a:prstGeom prst="roundRect">
            <a:avLst>
              <a:gd name="adj" fmla="val 6170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76DA979E-C773-435C-43AE-92E72AB574AA}"/>
              </a:ext>
            </a:extLst>
          </p:cNvPr>
          <p:cNvSpPr/>
          <p:nvPr/>
        </p:nvSpPr>
        <p:spPr>
          <a:xfrm>
            <a:off x="1319191" y="4862001"/>
            <a:ext cx="11947104" cy="966458"/>
          </a:xfrm>
          <a:prstGeom prst="roundRect">
            <a:avLst>
              <a:gd name="adj" fmla="val 6170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FA371DA4-FEE0-A8D3-0B01-4632FAE4A6BD}"/>
              </a:ext>
            </a:extLst>
          </p:cNvPr>
          <p:cNvSpPr/>
          <p:nvPr/>
        </p:nvSpPr>
        <p:spPr>
          <a:xfrm>
            <a:off x="1319191" y="3193101"/>
            <a:ext cx="11947104" cy="1592228"/>
          </a:xfrm>
          <a:prstGeom prst="roundRect">
            <a:avLst>
              <a:gd name="adj" fmla="val 6170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DC21DBAE-4841-C900-197F-6C4238EAE09B}"/>
              </a:ext>
            </a:extLst>
          </p:cNvPr>
          <p:cNvSpPr/>
          <p:nvPr/>
        </p:nvSpPr>
        <p:spPr>
          <a:xfrm>
            <a:off x="3018207" y="1054190"/>
            <a:ext cx="10474069" cy="1031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Il Ruolo Critico della Nutrizione Post-Operatoria</a:t>
            </a:r>
            <a:endParaRPr lang="en-US" sz="3200" dirty="0"/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6FEDF6D6-31FE-3D34-2E60-AA27371854E6}"/>
              </a:ext>
            </a:extLst>
          </p:cNvPr>
          <p:cNvSpPr/>
          <p:nvPr/>
        </p:nvSpPr>
        <p:spPr>
          <a:xfrm>
            <a:off x="649705" y="1499318"/>
            <a:ext cx="13250904" cy="1815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en-US" sz="20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</a:t>
            </a:r>
            <a:r>
              <a:rPr lang="en-US" sz="20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nutrizione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post-operatoria non riguarda solo la perdita di peso, ma </a:t>
            </a:r>
            <a:r>
              <a:rPr lang="en-US" sz="20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piuttosto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è la </a:t>
            </a:r>
            <a:r>
              <a:rPr lang="en-US" sz="20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pietra </a:t>
            </a:r>
            <a:r>
              <a:rPr lang="en-US" sz="20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angolare</a:t>
            </a:r>
            <a:r>
              <a:rPr lang="en-US" sz="20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del </a:t>
            </a:r>
            <a:r>
              <a:rPr lang="en-US" sz="20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recupero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della </a:t>
            </a:r>
            <a:r>
              <a:rPr lang="en-US" sz="20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salute generale 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dopo la chirurgia bariatrica. </a:t>
            </a:r>
          </a:p>
          <a:p>
            <a:pPr marL="0" indent="0">
              <a:buNone/>
            </a:pPr>
            <a:endParaRPr lang="en-US" sz="20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</a:t>
            </a:r>
            <a:r>
              <a:rPr lang="en-US" sz="20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corpo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subisce profondi cambiamenti e un adeguato apporto nutrizionale è vitale per diverse ragioni:</a:t>
            </a:r>
            <a:endParaRPr lang="en-US" sz="2000" dirty="0"/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38FC50CB-381B-FF4D-3550-FF6C01DBB0E2}"/>
              </a:ext>
            </a:extLst>
          </p:cNvPr>
          <p:cNvSpPr/>
          <p:nvPr/>
        </p:nvSpPr>
        <p:spPr>
          <a:xfrm>
            <a:off x="1483375" y="3305839"/>
            <a:ext cx="11663650" cy="1590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Wingdings" panose="05000000000000000000" pitchFamily="2" charset="2"/>
              <a:buChar char="Ø"/>
            </a:pPr>
            <a:r>
              <a:rPr lang="en-US" b="1" dirty="0" err="1">
                <a:solidFill>
                  <a:srgbClr val="384653"/>
                </a:solidFill>
                <a:latin typeface="Host Grotesk Medium" pitchFamily="34" charset="0"/>
              </a:rPr>
              <a:t>Prevenire</a:t>
            </a: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 </a:t>
            </a:r>
            <a:r>
              <a:rPr lang="en-US" b="1" dirty="0" err="1">
                <a:solidFill>
                  <a:srgbClr val="384653"/>
                </a:solidFill>
                <a:latin typeface="Host Grotesk Medium" pitchFamily="34" charset="0"/>
              </a:rPr>
              <a:t>carenze</a:t>
            </a: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 </a:t>
            </a:r>
            <a:r>
              <a:rPr lang="en-US" b="1" dirty="0" err="1">
                <a:solidFill>
                  <a:srgbClr val="384653"/>
                </a:solidFill>
                <a:latin typeface="Host Grotesk Medium" pitchFamily="34" charset="0"/>
              </a:rPr>
              <a:t>nutrizionali</a:t>
            </a: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: </a:t>
            </a:r>
          </a:p>
          <a:p>
            <a:pPr marL="342900" indent="-342900" algn="l">
              <a:buSzPct val="10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	-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Proteine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micronutrienti adeguati sono essenziali per la guarigione delle ferite, la riparazione dei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tessuti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>
              <a:buSzPct val="100000"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         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rafforzamento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del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sistema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immunitario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</a:p>
          <a:p>
            <a:pPr>
              <a:buSzPct val="100000"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	- La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chirurgia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bariatrica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può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alterare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l'assorbimento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nutrienti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Necessario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impostare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piani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nutrizionali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>
              <a:buSzPct val="100000"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	  per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prevenire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comuni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carenze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vitamine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minerali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  <a:p>
            <a:pPr algn="l">
              <a:buSzPct val="100000"/>
            </a:pPr>
            <a:endParaRPr lang="en-US" dirty="0"/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BACF2520-02B9-C8CB-74F5-483628B797DF}"/>
              </a:ext>
            </a:extLst>
          </p:cNvPr>
          <p:cNvSpPr/>
          <p:nvPr/>
        </p:nvSpPr>
        <p:spPr>
          <a:xfrm>
            <a:off x="1483375" y="4896388"/>
            <a:ext cx="11696282" cy="819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Perdita di Peso, </a:t>
            </a:r>
            <a:r>
              <a:rPr lang="en-US" b="1" dirty="0" err="1">
                <a:solidFill>
                  <a:srgbClr val="384653"/>
                </a:solidFill>
                <a:latin typeface="Host Grotesk Medium" pitchFamily="34" charset="0"/>
              </a:rPr>
              <a:t>Mantenimento</a:t>
            </a: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 e </a:t>
            </a:r>
            <a:r>
              <a:rPr lang="en-US" b="1" dirty="0" err="1">
                <a:solidFill>
                  <a:srgbClr val="384653"/>
                </a:solidFill>
                <a:latin typeface="Host Grotesk Medium" pitchFamily="34" charset="0"/>
              </a:rPr>
              <a:t>riduzione</a:t>
            </a: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 del </a:t>
            </a:r>
            <a:r>
              <a:rPr lang="en-US" b="1" dirty="0" err="1">
                <a:solidFill>
                  <a:srgbClr val="384653"/>
                </a:solidFill>
                <a:latin typeface="Host Grotesk Medium" pitchFamily="34" charset="0"/>
              </a:rPr>
              <a:t>rischio</a:t>
            </a: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 di regain </a:t>
            </a:r>
            <a:r>
              <a:rPr lang="en-US" b="1" dirty="0" err="1">
                <a:solidFill>
                  <a:srgbClr val="384653"/>
                </a:solidFill>
                <a:latin typeface="Host Grotesk Medium" pitchFamily="34" charset="0"/>
              </a:rPr>
              <a:t>ponderale</a:t>
            </a: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: </a:t>
            </a:r>
          </a:p>
          <a:p>
            <a:pPr marL="360363" indent="-360363" algn="l">
              <a:buSzPct val="100000"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   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Seguire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la dieta prescritta aiuta a ottenere una perdita di peso costante e sana e stabilisce abitudini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cruciali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360363" indent="-360363" algn="l">
              <a:spcAft>
                <a:spcPts val="600"/>
              </a:spcAft>
              <a:buSzPct val="100000"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    per la gestione del peso a lungo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termine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</a:p>
          <a:p>
            <a:pPr marL="342900" indent="-342900" algn="l">
              <a:buSzPct val="100000"/>
              <a:buChar char="•"/>
            </a:pPr>
            <a:endParaRPr lang="en-US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342900" indent="-342900" algn="l">
              <a:buSzPct val="100000"/>
              <a:buChar char="•"/>
            </a:pPr>
            <a:endParaRPr lang="en-US" dirty="0"/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C875CB41-7559-BA31-F047-8A75E636C433}"/>
              </a:ext>
            </a:extLst>
          </p:cNvPr>
          <p:cNvSpPr/>
          <p:nvPr/>
        </p:nvSpPr>
        <p:spPr>
          <a:xfrm>
            <a:off x="1483374" y="5939517"/>
            <a:ext cx="11696282" cy="494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Adattamento alla Nuova Capacità </a:t>
            </a:r>
            <a:r>
              <a:rPr lang="en-US" b="1" dirty="0" err="1">
                <a:solidFill>
                  <a:srgbClr val="384653"/>
                </a:solidFill>
                <a:latin typeface="Host Grotesk Medium" pitchFamily="34" charset="0"/>
              </a:rPr>
              <a:t>Gastrica</a:t>
            </a: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: </a:t>
            </a:r>
          </a:p>
          <a:p>
            <a:pPr marL="360363" indent="-360363" algn="l">
              <a:buSzPct val="100000"/>
            </a:pPr>
            <a:r>
              <a:rPr lang="en-US" b="1" dirty="0">
                <a:solidFill>
                  <a:srgbClr val="384653"/>
                </a:solidFill>
                <a:latin typeface="Host Grotesk Medium" pitchFamily="34" charset="0"/>
                <a:ea typeface="Roboto" pitchFamily="34" charset="-122"/>
                <a:cs typeface="Roboto" pitchFamily="34" charset="-120"/>
              </a:rPr>
              <a:t>    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Imparare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fare pasti più piccoli e frequenti e a concentrarsi su alimenti ricchi di nutrienti è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fondamentale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per</a:t>
            </a:r>
          </a:p>
          <a:p>
            <a:pPr marL="360363" indent="-360363" algn="l">
              <a:buSzPct val="100000"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   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comfort e la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digestione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sp>
        <p:nvSpPr>
          <p:cNvPr id="18" name="Text 9">
            <a:extLst>
              <a:ext uri="{FF2B5EF4-FFF2-40B4-BE49-F238E27FC236}">
                <a16:creationId xmlns:a16="http://schemas.microsoft.com/office/drawing/2014/main" id="{CD132445-4B3E-7C45-AA62-8A3C6FE0F428}"/>
              </a:ext>
            </a:extLst>
          </p:cNvPr>
          <p:cNvSpPr/>
          <p:nvPr/>
        </p:nvSpPr>
        <p:spPr>
          <a:xfrm>
            <a:off x="1483374" y="6890243"/>
            <a:ext cx="11663651" cy="819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Minimizzazione delle </a:t>
            </a:r>
            <a:r>
              <a:rPr lang="en-US" b="1" dirty="0" err="1">
                <a:solidFill>
                  <a:srgbClr val="384653"/>
                </a:solidFill>
                <a:latin typeface="Host Grotesk Medium" pitchFamily="34" charset="0"/>
              </a:rPr>
              <a:t>Complicazioni</a:t>
            </a:r>
            <a:r>
              <a:rPr lang="en-US" b="1" dirty="0">
                <a:solidFill>
                  <a:srgbClr val="384653"/>
                </a:solidFill>
                <a:latin typeface="Host Grotesk Medium" pitchFamily="34" charset="0"/>
              </a:rPr>
              <a:t>: </a:t>
            </a:r>
          </a:p>
          <a:p>
            <a:pPr algn="l">
              <a:buSzPct val="100000"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   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Corrette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abitudini alimentari riducono il rischio di problemi come la Dumping Syndrome, la disidratazione e </a:t>
            </a:r>
          </a:p>
          <a:p>
            <a:pPr algn="l">
              <a:buSzPct val="100000"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    le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problematiche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gastrointestinali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9945FAB-556F-44DF-0009-CF5C7729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1" y="3486333"/>
            <a:ext cx="652770" cy="65277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D621D0C-661D-87AF-A3D4-470A489D2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1" y="4914901"/>
            <a:ext cx="648000" cy="648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694A462-BAC3-D19B-92F6-46F0D6F93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51" y="6014193"/>
            <a:ext cx="648000" cy="648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CC56539-F564-7B24-733E-8F29093C4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51" y="6890243"/>
            <a:ext cx="648000" cy="6480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99B438C-1053-4C5D-8A1E-72AF1508D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27A8F-1AAB-5A0C-61A6-46FAD9773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7F49C86-CB92-F613-5BCC-E2A135F7F60F}"/>
              </a:ext>
            </a:extLst>
          </p:cNvPr>
          <p:cNvSpPr/>
          <p:nvPr/>
        </p:nvSpPr>
        <p:spPr>
          <a:xfrm>
            <a:off x="793790" y="753220"/>
            <a:ext cx="127015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Solida </a:t>
            </a:r>
            <a:r>
              <a:rPr lang="en-US" sz="34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Definitiva</a:t>
            </a:r>
            <a:r>
              <a:rPr lang="en-US" sz="3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di </a:t>
            </a:r>
            <a:r>
              <a:rPr lang="en-US" sz="34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mantenimento</a:t>
            </a:r>
            <a:r>
              <a:rPr lang="en-US" sz="3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:</a:t>
            </a:r>
            <a:endParaRPr lang="en-US" sz="3400" dirty="0"/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C61D8731-5040-46A4-58F3-6C1A9ACE7436}"/>
              </a:ext>
            </a:extLst>
          </p:cNvPr>
          <p:cNvSpPr/>
          <p:nvPr/>
        </p:nvSpPr>
        <p:spPr>
          <a:xfrm>
            <a:off x="766280" y="1930415"/>
            <a:ext cx="4237673" cy="6046522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90592609-A504-E8F4-B2D6-5A365FC0A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92" y="2214180"/>
            <a:ext cx="575072" cy="679218"/>
          </a:xfrm>
          <a:prstGeom prst="rect">
            <a:avLst/>
          </a:prstGeom>
        </p:spPr>
      </p:pic>
      <p:sp>
        <p:nvSpPr>
          <p:cNvPr id="27" name="Text 4">
            <a:extLst>
              <a:ext uri="{FF2B5EF4-FFF2-40B4-BE49-F238E27FC236}">
                <a16:creationId xmlns:a16="http://schemas.microsoft.com/office/drawing/2014/main" id="{D531192F-C7DA-9D44-720B-3E23026E7FB1}"/>
              </a:ext>
            </a:extLst>
          </p:cNvPr>
          <p:cNvSpPr/>
          <p:nvPr/>
        </p:nvSpPr>
        <p:spPr>
          <a:xfrm>
            <a:off x="966192" y="2932709"/>
            <a:ext cx="2396490" cy="479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Colazione</a:t>
            </a:r>
            <a:endParaRPr lang="en-US" sz="1850" dirty="0"/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504CC907-EC37-8DF6-5CA5-F62D9F2F9AAB}"/>
              </a:ext>
            </a:extLst>
          </p:cNvPr>
          <p:cNvSpPr/>
          <p:nvPr/>
        </p:nvSpPr>
        <p:spPr>
          <a:xfrm>
            <a:off x="966192" y="3347284"/>
            <a:ext cx="3839051" cy="1381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Latte da p.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scremato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g. 200 o yogurt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bianco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magro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250 o alla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200 (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delattosato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intolleranza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O yogurt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greco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0%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grassi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vasetto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>
              <a:lnSpc>
                <a:spcPts val="2300"/>
              </a:lnSpc>
            </a:pPr>
            <a:endParaRPr lang="en-US" sz="15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30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Caffè leggero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decaffeinato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caffè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d’orzo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tè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leggero 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deteinato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Orzo,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camomilla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limone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senza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zucchero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125 ml- è possibile utilizzare con moderazione dolcificante naturale a base di Stevia</a:t>
            </a:r>
            <a:endParaRPr lang="en-US" sz="1500" dirty="0"/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344FE378-17C1-0257-0C1A-8944F0EEBBAD}"/>
              </a:ext>
            </a:extLst>
          </p:cNvPr>
          <p:cNvSpPr/>
          <p:nvPr/>
        </p:nvSpPr>
        <p:spPr>
          <a:xfrm>
            <a:off x="966192" y="6317409"/>
            <a:ext cx="3839051" cy="921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n. 3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fette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biscottate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pane g. 40 da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tostare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cereal g. 20 o biscotti Secchi 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n. 2</a:t>
            </a:r>
            <a:endParaRPr lang="en-US" sz="1500" dirty="0"/>
          </a:p>
        </p:txBody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68C3A7B9-D7C0-9DCE-FBF4-93F2BBCAD6AD}"/>
              </a:ext>
            </a:extLst>
          </p:cNvPr>
          <p:cNvSpPr/>
          <p:nvPr/>
        </p:nvSpPr>
        <p:spPr>
          <a:xfrm>
            <a:off x="9998594" y="1900771"/>
            <a:ext cx="4237792" cy="6046522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926EFE5A-73F5-18AB-2523-2E4F3742F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40" y="2112115"/>
            <a:ext cx="575072" cy="673745"/>
          </a:xfrm>
          <a:prstGeom prst="rect">
            <a:avLst/>
          </a:prstGeom>
        </p:spPr>
      </p:pic>
      <p:pic>
        <p:nvPicPr>
          <p:cNvPr id="32" name="Image 3" descr="preencoded.png">
            <a:extLst>
              <a:ext uri="{FF2B5EF4-FFF2-40B4-BE49-F238E27FC236}">
                <a16:creationId xmlns:a16="http://schemas.microsoft.com/office/drawing/2014/main" id="{60B2434E-F534-53BC-EEAD-8C70F1128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6333" y="2305483"/>
            <a:ext cx="258723" cy="414399"/>
          </a:xfrm>
          <a:prstGeom prst="rect">
            <a:avLst/>
          </a:prstGeom>
        </p:spPr>
      </p:pic>
      <p:sp>
        <p:nvSpPr>
          <p:cNvPr id="33" name="Text 8">
            <a:extLst>
              <a:ext uri="{FF2B5EF4-FFF2-40B4-BE49-F238E27FC236}">
                <a16:creationId xmlns:a16="http://schemas.microsoft.com/office/drawing/2014/main" id="{17FB73DE-1B71-1F50-784C-0BEC5C41DD69}"/>
              </a:ext>
            </a:extLst>
          </p:cNvPr>
          <p:cNvSpPr/>
          <p:nvPr/>
        </p:nvSpPr>
        <p:spPr>
          <a:xfrm>
            <a:off x="10367940" y="2878877"/>
            <a:ext cx="2396490" cy="479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Pranzo</a:t>
            </a:r>
            <a:endParaRPr lang="en-US" sz="1850" dirty="0"/>
          </a:p>
        </p:txBody>
      </p:sp>
      <p:sp>
        <p:nvSpPr>
          <p:cNvPr id="34" name="Text 9">
            <a:extLst>
              <a:ext uri="{FF2B5EF4-FFF2-40B4-BE49-F238E27FC236}">
                <a16:creationId xmlns:a16="http://schemas.microsoft.com/office/drawing/2014/main" id="{A5A23E0C-6C85-8E9D-AC5D-047CF9DF3883}"/>
              </a:ext>
            </a:extLst>
          </p:cNvPr>
          <p:cNvSpPr/>
          <p:nvPr/>
        </p:nvSpPr>
        <p:spPr>
          <a:xfrm>
            <a:off x="10223659" y="3264324"/>
            <a:ext cx="3839170" cy="921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g. 50-60 Pasta,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orzo, farro cous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cous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polenta o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altro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cereale con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aggiunta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g. 10 di parmigiano </a:t>
            </a:r>
          </a:p>
        </p:txBody>
      </p:sp>
      <p:sp>
        <p:nvSpPr>
          <p:cNvPr id="35" name="Text 10">
            <a:extLst>
              <a:ext uri="{FF2B5EF4-FFF2-40B4-BE49-F238E27FC236}">
                <a16:creationId xmlns:a16="http://schemas.microsoft.com/office/drawing/2014/main" id="{8556B1A9-D32A-1CF4-CC50-0EE5C124718A}"/>
              </a:ext>
            </a:extLst>
          </p:cNvPr>
          <p:cNvSpPr/>
          <p:nvPr/>
        </p:nvSpPr>
        <p:spPr>
          <a:xfrm>
            <a:off x="10223659" y="4113448"/>
            <a:ext cx="3839170" cy="460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Olio EVO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5g (1 cucchiaino)</a:t>
            </a:r>
            <a:endParaRPr lang="en-US" sz="1500" dirty="0"/>
          </a:p>
        </p:txBody>
      </p:sp>
      <p:sp>
        <p:nvSpPr>
          <p:cNvPr id="37" name="Shape 12">
            <a:extLst>
              <a:ext uri="{FF2B5EF4-FFF2-40B4-BE49-F238E27FC236}">
                <a16:creationId xmlns:a16="http://schemas.microsoft.com/office/drawing/2014/main" id="{98582E33-0423-D70F-E622-EF7305B77D90}"/>
              </a:ext>
            </a:extLst>
          </p:cNvPr>
          <p:cNvSpPr/>
          <p:nvPr/>
        </p:nvSpPr>
        <p:spPr>
          <a:xfrm>
            <a:off x="5408868" y="1900771"/>
            <a:ext cx="4237673" cy="6046522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0" name="Text 13">
            <a:extLst>
              <a:ext uri="{FF2B5EF4-FFF2-40B4-BE49-F238E27FC236}">
                <a16:creationId xmlns:a16="http://schemas.microsoft.com/office/drawing/2014/main" id="{318DF1BC-30B5-8AB3-468B-D3E260AC6041}"/>
              </a:ext>
            </a:extLst>
          </p:cNvPr>
          <p:cNvSpPr/>
          <p:nvPr/>
        </p:nvSpPr>
        <p:spPr>
          <a:xfrm>
            <a:off x="5554558" y="2845165"/>
            <a:ext cx="2396490" cy="479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latin typeface="Host Grotesk Medium" panose="020B0604020202020204" charset="0"/>
              </a:rPr>
              <a:t>Spuntino </a:t>
            </a:r>
            <a:r>
              <a:rPr lang="en-US" sz="2000" dirty="0" err="1">
                <a:latin typeface="Host Grotesk Medium" panose="020B0604020202020204" charset="0"/>
              </a:rPr>
              <a:t>metà</a:t>
            </a:r>
            <a:r>
              <a:rPr lang="en-US" sz="2000" dirty="0">
                <a:latin typeface="Host Grotesk Medium" panose="020B0604020202020204" charset="0"/>
              </a:rPr>
              <a:t> </a:t>
            </a:r>
            <a:r>
              <a:rPr lang="en-US" sz="2000" dirty="0" err="1">
                <a:latin typeface="Host Grotesk Medium" panose="020B0604020202020204" charset="0"/>
              </a:rPr>
              <a:t>mattina</a:t>
            </a:r>
            <a:endParaRPr lang="en-US" sz="2000" dirty="0">
              <a:latin typeface="Host Grotesk Medium" panose="020B0604020202020204" charset="0"/>
            </a:endParaRPr>
          </a:p>
        </p:txBody>
      </p:sp>
      <p:sp>
        <p:nvSpPr>
          <p:cNvPr id="42" name="Text 13">
            <a:extLst>
              <a:ext uri="{FF2B5EF4-FFF2-40B4-BE49-F238E27FC236}">
                <a16:creationId xmlns:a16="http://schemas.microsoft.com/office/drawing/2014/main" id="{EE731D23-052A-CFB8-CED4-7B334AC522F8}"/>
              </a:ext>
            </a:extLst>
          </p:cNvPr>
          <p:cNvSpPr/>
          <p:nvPr/>
        </p:nvSpPr>
        <p:spPr>
          <a:xfrm>
            <a:off x="5586390" y="3332943"/>
            <a:ext cx="5979795" cy="374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senza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buccia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semi 200 gr + </a:t>
            </a:r>
          </a:p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fetta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biscottata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+ yogurt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magro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bianco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alla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senza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pezzi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o 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yogurt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greco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>
              <a:lnSpc>
                <a:spcPts val="2300"/>
              </a:lnSpc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0%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grassi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vasetto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endParaRPr lang="en-US" sz="155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endParaRPr lang="en-US" sz="155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300"/>
              </a:lnSpc>
            </a:pPr>
            <a:r>
              <a:rPr lang="it-IT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2v: 15 g di crackers non salati o pane tostato </a:t>
            </a:r>
          </a:p>
          <a:p>
            <a:pPr>
              <a:lnSpc>
                <a:spcPts val="2300"/>
              </a:lnSpc>
            </a:pPr>
            <a:r>
              <a:rPr lang="it-IT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30 g +20 g di parmigiano o 30 g di ricotta </a:t>
            </a:r>
          </a:p>
          <a:p>
            <a:pPr>
              <a:lnSpc>
                <a:spcPts val="2300"/>
              </a:lnSpc>
            </a:pPr>
            <a:r>
              <a:rPr lang="it-IT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oppure</a:t>
            </a:r>
          </a:p>
          <a:p>
            <a:pPr>
              <a:lnSpc>
                <a:spcPts val="2300"/>
              </a:lnSpc>
            </a:pPr>
            <a:r>
              <a:rPr lang="it-IT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1v: 15 g di crackers non salati + 20 g di </a:t>
            </a:r>
          </a:p>
          <a:p>
            <a:pPr>
              <a:lnSpc>
                <a:spcPts val="2300"/>
              </a:lnSpc>
            </a:pPr>
            <a:r>
              <a:rPr lang="it-IT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affettato magro oppure </a:t>
            </a:r>
          </a:p>
          <a:p>
            <a:pPr>
              <a:lnSpc>
                <a:spcPts val="2300"/>
              </a:lnSpc>
            </a:pPr>
            <a:r>
              <a:rPr lang="it-IT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4v: 30 g di crackers non salati o </a:t>
            </a:r>
          </a:p>
          <a:p>
            <a:pPr>
              <a:lnSpc>
                <a:spcPts val="2300"/>
              </a:lnSpc>
            </a:pPr>
            <a:r>
              <a:rPr lang="it-IT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 fette biscottate</a:t>
            </a:r>
            <a:endParaRPr lang="en-US" sz="1550" dirty="0"/>
          </a:p>
        </p:txBody>
      </p:sp>
      <p:sp>
        <p:nvSpPr>
          <p:cNvPr id="44" name="Text 9">
            <a:extLst>
              <a:ext uri="{FF2B5EF4-FFF2-40B4-BE49-F238E27FC236}">
                <a16:creationId xmlns:a16="http://schemas.microsoft.com/office/drawing/2014/main" id="{C8FFA296-E04B-B9BD-2A15-B2C63574C9B5}"/>
              </a:ext>
            </a:extLst>
          </p:cNvPr>
          <p:cNvSpPr/>
          <p:nvPr/>
        </p:nvSpPr>
        <p:spPr>
          <a:xfrm>
            <a:off x="10223659" y="4446474"/>
            <a:ext cx="3839170" cy="921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Verdure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cotte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secondo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tolleranza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200 o crude g. 50</a:t>
            </a:r>
            <a:endParaRPr lang="en-US" sz="15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Secondo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piatto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proteico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*</a:t>
            </a:r>
            <a:endParaRPr lang="en-US" sz="1500" dirty="0"/>
          </a:p>
        </p:txBody>
      </p:sp>
      <p:pic>
        <p:nvPicPr>
          <p:cNvPr id="45" name="Image 0" descr="preencoded.png">
            <a:extLst>
              <a:ext uri="{FF2B5EF4-FFF2-40B4-BE49-F238E27FC236}">
                <a16:creationId xmlns:a16="http://schemas.microsoft.com/office/drawing/2014/main" id="{847A545D-A012-1414-585E-D1301094A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558" y="2103092"/>
            <a:ext cx="575072" cy="635369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8B77BA9F-C0FF-37C0-D21B-563AA7D118DA}"/>
              </a:ext>
            </a:extLst>
          </p:cNvPr>
          <p:cNvSpPr/>
          <p:nvPr/>
        </p:nvSpPr>
        <p:spPr>
          <a:xfrm>
            <a:off x="808533" y="1630854"/>
            <a:ext cx="3960614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</a:rPr>
              <a:t>GB E BPD</a:t>
            </a:r>
            <a:endParaRPr lang="en-US" sz="1850" dirty="0"/>
          </a:p>
        </p:txBody>
      </p:sp>
      <p:sp>
        <p:nvSpPr>
          <p:cNvPr id="4" name="Text 13">
            <a:extLst>
              <a:ext uri="{FF2B5EF4-FFF2-40B4-BE49-F238E27FC236}">
                <a16:creationId xmlns:a16="http://schemas.microsoft.com/office/drawing/2014/main" id="{17053C80-DBFD-2EED-6202-ED089DC66EB1}"/>
              </a:ext>
            </a:extLst>
          </p:cNvPr>
          <p:cNvSpPr/>
          <p:nvPr/>
        </p:nvSpPr>
        <p:spPr>
          <a:xfrm>
            <a:off x="5586390" y="4641519"/>
            <a:ext cx="2396490" cy="479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latin typeface="Host Grotesk Medium" panose="020B0604020202020204" charset="0"/>
              </a:rPr>
              <a:t>Spuntino </a:t>
            </a:r>
            <a:r>
              <a:rPr lang="en-US" sz="2000" dirty="0" err="1">
                <a:latin typeface="Host Grotesk Medium" panose="020B0604020202020204" charset="0"/>
              </a:rPr>
              <a:t>metà</a:t>
            </a:r>
            <a:r>
              <a:rPr lang="en-US" sz="2000" dirty="0">
                <a:latin typeface="Host Grotesk Medium" panose="020B0604020202020204" charset="0"/>
              </a:rPr>
              <a:t> </a:t>
            </a:r>
            <a:r>
              <a:rPr lang="en-US" sz="2000" dirty="0" err="1">
                <a:latin typeface="Host Grotesk Medium" panose="020B0604020202020204" charset="0"/>
              </a:rPr>
              <a:t>pomeriggio</a:t>
            </a:r>
            <a:endParaRPr lang="en-US" sz="2000" dirty="0">
              <a:latin typeface="Host Grotesk Medium" panose="020B0604020202020204" charset="0"/>
            </a:endParaRPr>
          </a:p>
        </p:txBody>
      </p:sp>
      <p:sp>
        <p:nvSpPr>
          <p:cNvPr id="5" name="Text 8">
            <a:extLst>
              <a:ext uri="{FF2B5EF4-FFF2-40B4-BE49-F238E27FC236}">
                <a16:creationId xmlns:a16="http://schemas.microsoft.com/office/drawing/2014/main" id="{4549F95A-196C-6ED9-D5BE-A2BA2EB927DB}"/>
              </a:ext>
            </a:extLst>
          </p:cNvPr>
          <p:cNvSpPr/>
          <p:nvPr/>
        </p:nvSpPr>
        <p:spPr>
          <a:xfrm>
            <a:off x="10305240" y="5392116"/>
            <a:ext cx="2396490" cy="479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Cena</a:t>
            </a:r>
            <a:endParaRPr lang="en-US" sz="1850" dirty="0"/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89FA5278-F06D-A394-B03B-207454704768}"/>
              </a:ext>
            </a:extLst>
          </p:cNvPr>
          <p:cNvSpPr/>
          <p:nvPr/>
        </p:nvSpPr>
        <p:spPr>
          <a:xfrm>
            <a:off x="10183554" y="5714757"/>
            <a:ext cx="3839170" cy="921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g. 20-30 Pasta,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orzo, farro cous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cous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polenta, g. 40-50 di pane o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patate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150 o crackers non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salati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30 g o </a:t>
            </a:r>
            <a:r>
              <a:rPr lang="en-US" sz="15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gallette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n.3-4</a:t>
            </a:r>
          </a:p>
        </p:txBody>
      </p:sp>
      <p:sp>
        <p:nvSpPr>
          <p:cNvPr id="7" name="Text 10">
            <a:extLst>
              <a:ext uri="{FF2B5EF4-FFF2-40B4-BE49-F238E27FC236}">
                <a16:creationId xmlns:a16="http://schemas.microsoft.com/office/drawing/2014/main" id="{119F0CFB-1336-04F9-FA76-5BD01F48F45E}"/>
              </a:ext>
            </a:extLst>
          </p:cNvPr>
          <p:cNvSpPr/>
          <p:nvPr/>
        </p:nvSpPr>
        <p:spPr>
          <a:xfrm>
            <a:off x="10183552" y="6600156"/>
            <a:ext cx="3839170" cy="460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Olio EVO</a:t>
            </a: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5g (1 cucchiaino)</a:t>
            </a:r>
            <a:endParaRPr lang="en-US" sz="1500" dirty="0"/>
          </a:p>
        </p:txBody>
      </p:sp>
      <p:sp>
        <p:nvSpPr>
          <p:cNvPr id="8" name="Text 9">
            <a:extLst>
              <a:ext uri="{FF2B5EF4-FFF2-40B4-BE49-F238E27FC236}">
                <a16:creationId xmlns:a16="http://schemas.microsoft.com/office/drawing/2014/main" id="{64944931-4E32-7CE9-1640-6DBC7C139983}"/>
              </a:ext>
            </a:extLst>
          </p:cNvPr>
          <p:cNvSpPr/>
          <p:nvPr/>
        </p:nvSpPr>
        <p:spPr>
          <a:xfrm>
            <a:off x="10183554" y="6896907"/>
            <a:ext cx="3839170" cy="921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Verdure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cotte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secondo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tolleranza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200 o crude g. 50</a:t>
            </a:r>
            <a:endParaRPr lang="en-US" sz="15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Secondo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piatto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proteico</a:t>
            </a:r>
            <a:r>
              <a:rPr lang="en-US" sz="15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*</a:t>
            </a:r>
            <a:endParaRPr lang="en-US" sz="1500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682A18EE-B815-4A4F-B7C1-B9EC2948E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56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881B8-865C-F90C-2C41-F245D327D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126E437-BB03-1CD7-D5C1-C8F2C8767BFC}"/>
              </a:ext>
            </a:extLst>
          </p:cNvPr>
          <p:cNvSpPr/>
          <p:nvPr/>
        </p:nvSpPr>
        <p:spPr>
          <a:xfrm>
            <a:off x="635488" y="681870"/>
            <a:ext cx="10820162" cy="540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Rotazione Settimanale delle Proteine - Fase Solida </a:t>
            </a:r>
            <a:r>
              <a:rPr lang="en-US" sz="34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Morbida</a:t>
            </a:r>
            <a:endParaRPr lang="en-US" sz="34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B5F3A5D2-7315-55EB-1212-56C0C353B2F2}"/>
              </a:ext>
            </a:extLst>
          </p:cNvPr>
          <p:cNvSpPr/>
          <p:nvPr/>
        </p:nvSpPr>
        <p:spPr>
          <a:xfrm>
            <a:off x="691396" y="2122075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08754BA4-53B3-1E24-9F3B-6CD88D365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96" y="2099215"/>
            <a:ext cx="4300657" cy="91440"/>
          </a:xfrm>
          <a:prstGeom prst="rect">
            <a:avLst/>
          </a:prstGeom>
        </p:spPr>
      </p:pic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15612D0A-FFDA-633A-FA48-97CEBCF45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406" y="1862876"/>
            <a:ext cx="518517" cy="518517"/>
          </a:xfrm>
          <a:prstGeom prst="rect">
            <a:avLst/>
          </a:prstGeom>
        </p:spPr>
      </p:pic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F200BD3E-1E21-9232-D57E-5A4298FB2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7902" y="2018371"/>
            <a:ext cx="207407" cy="207407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EE1D4CA5-AFED-2A51-1389-ACCC053F2750}"/>
              </a:ext>
            </a:extLst>
          </p:cNvPr>
          <p:cNvSpPr/>
          <p:nvPr/>
        </p:nvSpPr>
        <p:spPr>
          <a:xfrm>
            <a:off x="887016" y="2554153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Carne rossa magra</a:t>
            </a:r>
            <a:endParaRPr lang="en-US" sz="200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F927AC1C-BD66-FC18-956C-40EA59149F4B}"/>
              </a:ext>
            </a:extLst>
          </p:cNvPr>
          <p:cNvSpPr/>
          <p:nvPr/>
        </p:nvSpPr>
        <p:spPr>
          <a:xfrm>
            <a:off x="887016" y="2927890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100/120 g parti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tenere</a:t>
            </a:r>
            <a:endParaRPr lang="en-US" sz="16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volta/settimana</a:t>
            </a:r>
            <a:endParaRPr lang="en-US" sz="1600" dirty="0"/>
          </a:p>
        </p:txBody>
      </p:sp>
      <p:sp>
        <p:nvSpPr>
          <p:cNvPr id="10" name="Shape 5">
            <a:extLst>
              <a:ext uri="{FF2B5EF4-FFF2-40B4-BE49-F238E27FC236}">
                <a16:creationId xmlns:a16="http://schemas.microsoft.com/office/drawing/2014/main" id="{EFEF0CE7-CE5F-2BF5-A456-798FCE14FF30}"/>
              </a:ext>
            </a:extLst>
          </p:cNvPr>
          <p:cNvSpPr/>
          <p:nvPr/>
        </p:nvSpPr>
        <p:spPr>
          <a:xfrm>
            <a:off x="5164812" y="2122075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1717258E-7B86-EA2E-5D40-BD40F2384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812" y="2099215"/>
            <a:ext cx="4300657" cy="91440"/>
          </a:xfrm>
          <a:prstGeom prst="rect">
            <a:avLst/>
          </a:prstGeom>
        </p:spPr>
      </p:pic>
      <p:pic>
        <p:nvPicPr>
          <p:cNvPr id="12" name="Image 4" descr="preencoded.png">
            <a:extLst>
              <a:ext uri="{FF2B5EF4-FFF2-40B4-BE49-F238E27FC236}">
                <a16:creationId xmlns:a16="http://schemas.microsoft.com/office/drawing/2014/main" id="{857E3C1F-3B1C-E4B0-2289-242949EC7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22" y="1862876"/>
            <a:ext cx="518517" cy="518517"/>
          </a:xfrm>
          <a:prstGeom prst="rect">
            <a:avLst/>
          </a:prstGeom>
        </p:spPr>
      </p:pic>
      <p:pic>
        <p:nvPicPr>
          <p:cNvPr id="13" name="Image 5" descr="preencoded.png">
            <a:extLst>
              <a:ext uri="{FF2B5EF4-FFF2-40B4-BE49-F238E27FC236}">
                <a16:creationId xmlns:a16="http://schemas.microsoft.com/office/drawing/2014/main" id="{D23E3AB6-2B83-C241-F706-01B7E9F04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1318" y="2018371"/>
            <a:ext cx="207407" cy="207407"/>
          </a:xfrm>
          <a:prstGeom prst="rect">
            <a:avLst/>
          </a:prstGeom>
        </p:spPr>
      </p:pic>
      <p:sp>
        <p:nvSpPr>
          <p:cNvPr id="14" name="Text 6">
            <a:extLst>
              <a:ext uri="{FF2B5EF4-FFF2-40B4-BE49-F238E27FC236}">
                <a16:creationId xmlns:a16="http://schemas.microsoft.com/office/drawing/2014/main" id="{A7705500-81F8-C08D-7505-EA69568BF051}"/>
              </a:ext>
            </a:extLst>
          </p:cNvPr>
          <p:cNvSpPr/>
          <p:nvPr/>
        </p:nvSpPr>
        <p:spPr>
          <a:xfrm>
            <a:off x="5360432" y="2554153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Carne bianca</a:t>
            </a:r>
            <a:endParaRPr lang="en-US" sz="2000" dirty="0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A9A866A4-996A-632C-F344-45CF251485B7}"/>
              </a:ext>
            </a:extLst>
          </p:cNvPr>
          <p:cNvSpPr/>
          <p:nvPr/>
        </p:nvSpPr>
        <p:spPr>
          <a:xfrm>
            <a:off x="5360432" y="2927890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100/120g di pollo o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tacchino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parti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tenere</a:t>
            </a:r>
            <a:endParaRPr lang="en-US" sz="160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volta/settimana</a:t>
            </a:r>
            <a:endParaRPr lang="en-US" sz="1600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B24320D0-7F43-F4B7-9B06-262BC8760A1A}"/>
              </a:ext>
            </a:extLst>
          </p:cNvPr>
          <p:cNvSpPr/>
          <p:nvPr/>
        </p:nvSpPr>
        <p:spPr>
          <a:xfrm>
            <a:off x="9638228" y="2122075"/>
            <a:ext cx="4300776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6EF2EDBF-1938-760D-42A0-01A8E3CF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28" y="2099215"/>
            <a:ext cx="4300776" cy="91440"/>
          </a:xfrm>
          <a:prstGeom prst="rect">
            <a:avLst/>
          </a:prstGeom>
        </p:spPr>
      </p:pic>
      <p:pic>
        <p:nvPicPr>
          <p:cNvPr id="18" name="Image 7" descr="preencoded.png">
            <a:extLst>
              <a:ext uri="{FF2B5EF4-FFF2-40B4-BE49-F238E27FC236}">
                <a16:creationId xmlns:a16="http://schemas.microsoft.com/office/drawing/2014/main" id="{1B986DF2-8B51-EDEA-0106-0B1905767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358" y="1862876"/>
            <a:ext cx="518517" cy="518517"/>
          </a:xfrm>
          <a:prstGeom prst="rect">
            <a:avLst/>
          </a:prstGeom>
        </p:spPr>
      </p:pic>
      <p:pic>
        <p:nvPicPr>
          <p:cNvPr id="19" name="Image 8" descr="preencoded.png">
            <a:extLst>
              <a:ext uri="{FF2B5EF4-FFF2-40B4-BE49-F238E27FC236}">
                <a16:creationId xmlns:a16="http://schemas.microsoft.com/office/drawing/2014/main" id="{91B632B9-8B34-3C48-1621-CC40A63833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4853" y="2018371"/>
            <a:ext cx="207407" cy="207407"/>
          </a:xfrm>
          <a:prstGeom prst="rect">
            <a:avLst/>
          </a:prstGeom>
        </p:spPr>
      </p:pic>
      <p:sp>
        <p:nvSpPr>
          <p:cNvPr id="20" name="Text 9">
            <a:extLst>
              <a:ext uri="{FF2B5EF4-FFF2-40B4-BE49-F238E27FC236}">
                <a16:creationId xmlns:a16="http://schemas.microsoft.com/office/drawing/2014/main" id="{6C4D786C-0860-9244-756E-B7D2058FA178}"/>
              </a:ext>
            </a:extLst>
          </p:cNvPr>
          <p:cNvSpPr/>
          <p:nvPr/>
        </p:nvSpPr>
        <p:spPr>
          <a:xfrm>
            <a:off x="9833848" y="2554153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Pesce</a:t>
            </a:r>
            <a:endParaRPr lang="en-US" sz="2000" dirty="0"/>
          </a:p>
        </p:txBody>
      </p:sp>
      <p:sp>
        <p:nvSpPr>
          <p:cNvPr id="21" name="Text 10">
            <a:extLst>
              <a:ext uri="{FF2B5EF4-FFF2-40B4-BE49-F238E27FC236}">
                <a16:creationId xmlns:a16="http://schemas.microsoft.com/office/drawing/2014/main" id="{3798A0BE-1692-4B15-0A64-BBDDD9FADBAE}"/>
              </a:ext>
            </a:extLst>
          </p:cNvPr>
          <p:cNvSpPr/>
          <p:nvPr/>
        </p:nvSpPr>
        <p:spPr>
          <a:xfrm>
            <a:off x="9833848" y="2927890"/>
            <a:ext cx="3909536" cy="777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100/150g di sogliola, merluzzo, orata, spigola o nasello sminuzzato, al vapore o ai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ferri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o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tonno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sott’olio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g.120o al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naturale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 volte/settimana</a:t>
            </a:r>
            <a:endParaRPr lang="en-US" sz="1600" dirty="0"/>
          </a:p>
        </p:txBody>
      </p:sp>
      <p:sp>
        <p:nvSpPr>
          <p:cNvPr id="22" name="Shape 11">
            <a:extLst>
              <a:ext uri="{FF2B5EF4-FFF2-40B4-BE49-F238E27FC236}">
                <a16:creationId xmlns:a16="http://schemas.microsoft.com/office/drawing/2014/main" id="{D15E82B4-31E4-C163-47E9-A575E53023A7}"/>
              </a:ext>
            </a:extLst>
          </p:cNvPr>
          <p:cNvSpPr/>
          <p:nvPr/>
        </p:nvSpPr>
        <p:spPr>
          <a:xfrm>
            <a:off x="691396" y="4549995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 dirty="0"/>
          </a:p>
        </p:txBody>
      </p:sp>
      <p:pic>
        <p:nvPicPr>
          <p:cNvPr id="23" name="Image 9" descr="preencoded.png">
            <a:extLst>
              <a:ext uri="{FF2B5EF4-FFF2-40B4-BE49-F238E27FC236}">
                <a16:creationId xmlns:a16="http://schemas.microsoft.com/office/drawing/2014/main" id="{8BA04155-C6D8-44F2-03FB-9049CB62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96" y="4527135"/>
            <a:ext cx="4300657" cy="91440"/>
          </a:xfrm>
          <a:prstGeom prst="rect">
            <a:avLst/>
          </a:prstGeom>
        </p:spPr>
      </p:pic>
      <p:pic>
        <p:nvPicPr>
          <p:cNvPr id="24" name="Image 10" descr="preencoded.png">
            <a:extLst>
              <a:ext uri="{FF2B5EF4-FFF2-40B4-BE49-F238E27FC236}">
                <a16:creationId xmlns:a16="http://schemas.microsoft.com/office/drawing/2014/main" id="{3051C7AA-D1E4-556F-DDFD-128092EE5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406" y="4290795"/>
            <a:ext cx="518517" cy="518517"/>
          </a:xfrm>
          <a:prstGeom prst="rect">
            <a:avLst/>
          </a:prstGeom>
        </p:spPr>
      </p:pic>
      <p:pic>
        <p:nvPicPr>
          <p:cNvPr id="25" name="Image 11" descr="preencoded.png">
            <a:extLst>
              <a:ext uri="{FF2B5EF4-FFF2-40B4-BE49-F238E27FC236}">
                <a16:creationId xmlns:a16="http://schemas.microsoft.com/office/drawing/2014/main" id="{5E72F6B0-26D1-A144-5F3B-70ED326F4C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7902" y="4446291"/>
            <a:ext cx="207407" cy="207407"/>
          </a:xfrm>
          <a:prstGeom prst="rect">
            <a:avLst/>
          </a:prstGeom>
        </p:spPr>
      </p:pic>
      <p:sp>
        <p:nvSpPr>
          <p:cNvPr id="26" name="Text 12">
            <a:extLst>
              <a:ext uri="{FF2B5EF4-FFF2-40B4-BE49-F238E27FC236}">
                <a16:creationId xmlns:a16="http://schemas.microsoft.com/office/drawing/2014/main" id="{D04DADAB-785A-6308-D068-86D35A5AA401}"/>
              </a:ext>
            </a:extLst>
          </p:cNvPr>
          <p:cNvSpPr/>
          <p:nvPr/>
        </p:nvSpPr>
        <p:spPr>
          <a:xfrm>
            <a:off x="887016" y="4982072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Affettati magri</a:t>
            </a:r>
            <a:endParaRPr lang="en-US" sz="2000" dirty="0"/>
          </a:p>
        </p:txBody>
      </p:sp>
      <p:sp>
        <p:nvSpPr>
          <p:cNvPr id="27" name="Text 13">
            <a:extLst>
              <a:ext uri="{FF2B5EF4-FFF2-40B4-BE49-F238E27FC236}">
                <a16:creationId xmlns:a16="http://schemas.microsoft.com/office/drawing/2014/main" id="{5FBC5A7D-9B8A-9F4B-4DF6-9709F5CD8655}"/>
              </a:ext>
            </a:extLst>
          </p:cNvPr>
          <p:cNvSpPr/>
          <p:nvPr/>
        </p:nvSpPr>
        <p:spPr>
          <a:xfrm>
            <a:off x="887016" y="5355809"/>
            <a:ext cx="3909417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g. 70-80 prosciutto crudo o speck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sgrassati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prosciutto cotto,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fesa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tacchino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bresaola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volta/settimana</a:t>
            </a:r>
            <a:endParaRPr lang="en-US" sz="1600" dirty="0"/>
          </a:p>
        </p:txBody>
      </p:sp>
      <p:sp>
        <p:nvSpPr>
          <p:cNvPr id="28" name="Shape 14">
            <a:extLst>
              <a:ext uri="{FF2B5EF4-FFF2-40B4-BE49-F238E27FC236}">
                <a16:creationId xmlns:a16="http://schemas.microsoft.com/office/drawing/2014/main" id="{634E3C2E-1BBA-4EF3-1B58-67E3BA95F212}"/>
              </a:ext>
            </a:extLst>
          </p:cNvPr>
          <p:cNvSpPr/>
          <p:nvPr/>
        </p:nvSpPr>
        <p:spPr>
          <a:xfrm>
            <a:off x="5164812" y="4549995"/>
            <a:ext cx="4300657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29" name="Image 12" descr="preencoded.png">
            <a:extLst>
              <a:ext uri="{FF2B5EF4-FFF2-40B4-BE49-F238E27FC236}">
                <a16:creationId xmlns:a16="http://schemas.microsoft.com/office/drawing/2014/main" id="{E2F7FFEE-D08E-7C92-E610-6979AEA0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812" y="4527135"/>
            <a:ext cx="4300657" cy="91440"/>
          </a:xfrm>
          <a:prstGeom prst="rect">
            <a:avLst/>
          </a:prstGeom>
        </p:spPr>
      </p:pic>
      <p:pic>
        <p:nvPicPr>
          <p:cNvPr id="30" name="Image 13" descr="preencoded.png">
            <a:extLst>
              <a:ext uri="{FF2B5EF4-FFF2-40B4-BE49-F238E27FC236}">
                <a16:creationId xmlns:a16="http://schemas.microsoft.com/office/drawing/2014/main" id="{1B1AB8B4-43C4-3DD3-D749-119A62611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22" y="4290795"/>
            <a:ext cx="518517" cy="518517"/>
          </a:xfrm>
          <a:prstGeom prst="rect">
            <a:avLst/>
          </a:prstGeom>
        </p:spPr>
      </p:pic>
      <p:pic>
        <p:nvPicPr>
          <p:cNvPr id="31" name="Image 14" descr="preencoded.png">
            <a:extLst>
              <a:ext uri="{FF2B5EF4-FFF2-40B4-BE49-F238E27FC236}">
                <a16:creationId xmlns:a16="http://schemas.microsoft.com/office/drawing/2014/main" id="{E93C02C4-4B41-2258-AB85-F3D63FDA59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11318" y="4446291"/>
            <a:ext cx="207407" cy="207407"/>
          </a:xfrm>
          <a:prstGeom prst="rect">
            <a:avLst/>
          </a:prstGeom>
        </p:spPr>
      </p:pic>
      <p:sp>
        <p:nvSpPr>
          <p:cNvPr id="32" name="Text 15">
            <a:extLst>
              <a:ext uri="{FF2B5EF4-FFF2-40B4-BE49-F238E27FC236}">
                <a16:creationId xmlns:a16="http://schemas.microsoft.com/office/drawing/2014/main" id="{4844B26F-DDAA-754C-BB02-9C4D9752223A}"/>
              </a:ext>
            </a:extLst>
          </p:cNvPr>
          <p:cNvSpPr/>
          <p:nvPr/>
        </p:nvSpPr>
        <p:spPr>
          <a:xfrm>
            <a:off x="5360432" y="4982072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Latticini freschi</a:t>
            </a:r>
            <a:endParaRPr lang="en-US" sz="2000" dirty="0"/>
          </a:p>
        </p:txBody>
      </p:sp>
      <p:sp>
        <p:nvSpPr>
          <p:cNvPr id="33" name="Text 16">
            <a:extLst>
              <a:ext uri="{FF2B5EF4-FFF2-40B4-BE49-F238E27FC236}">
                <a16:creationId xmlns:a16="http://schemas.microsoft.com/office/drawing/2014/main" id="{393577D4-1A3F-95F8-CE91-CA99DB2FB514}"/>
              </a:ext>
            </a:extLst>
          </p:cNvPr>
          <p:cNvSpPr/>
          <p:nvPr/>
        </p:nvSpPr>
        <p:spPr>
          <a:xfrm>
            <a:off x="5360432" y="5355809"/>
            <a:ext cx="3909417" cy="777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80/100g ricotta vaccina, fiocchi di formaggio,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certosino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Philadelphia light –o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stagionato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g. 40-50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volta/settimana</a:t>
            </a:r>
            <a:endParaRPr lang="en-US" sz="1600" dirty="0"/>
          </a:p>
        </p:txBody>
      </p:sp>
      <p:sp>
        <p:nvSpPr>
          <p:cNvPr id="34" name="Shape 17">
            <a:extLst>
              <a:ext uri="{FF2B5EF4-FFF2-40B4-BE49-F238E27FC236}">
                <a16:creationId xmlns:a16="http://schemas.microsoft.com/office/drawing/2014/main" id="{D8FAD0C1-A305-DB00-FB66-3613FA598F8E}"/>
              </a:ext>
            </a:extLst>
          </p:cNvPr>
          <p:cNvSpPr/>
          <p:nvPr/>
        </p:nvSpPr>
        <p:spPr>
          <a:xfrm>
            <a:off x="9638228" y="4549995"/>
            <a:ext cx="4300776" cy="1779389"/>
          </a:xfrm>
          <a:prstGeom prst="roundRect">
            <a:avLst>
              <a:gd name="adj" fmla="val 6167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it-IT" sz="2400"/>
          </a:p>
        </p:txBody>
      </p:sp>
      <p:pic>
        <p:nvPicPr>
          <p:cNvPr id="35" name="Image 15" descr="preencoded.png">
            <a:extLst>
              <a:ext uri="{FF2B5EF4-FFF2-40B4-BE49-F238E27FC236}">
                <a16:creationId xmlns:a16="http://schemas.microsoft.com/office/drawing/2014/main" id="{9434861C-7C0D-CA10-9BFB-7B6DA75BF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28" y="4527135"/>
            <a:ext cx="4300776" cy="91440"/>
          </a:xfrm>
          <a:prstGeom prst="rect">
            <a:avLst/>
          </a:prstGeom>
        </p:spPr>
      </p:pic>
      <p:pic>
        <p:nvPicPr>
          <p:cNvPr id="36" name="Image 16" descr="preencoded.png">
            <a:extLst>
              <a:ext uri="{FF2B5EF4-FFF2-40B4-BE49-F238E27FC236}">
                <a16:creationId xmlns:a16="http://schemas.microsoft.com/office/drawing/2014/main" id="{636B0CAD-76F8-C5E5-BBAC-37AD1BEB7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358" y="4290795"/>
            <a:ext cx="518517" cy="518517"/>
          </a:xfrm>
          <a:prstGeom prst="rect">
            <a:avLst/>
          </a:prstGeom>
        </p:spPr>
      </p:pic>
      <p:pic>
        <p:nvPicPr>
          <p:cNvPr id="37" name="Image 17" descr="preencoded.png">
            <a:extLst>
              <a:ext uri="{FF2B5EF4-FFF2-40B4-BE49-F238E27FC236}">
                <a16:creationId xmlns:a16="http://schemas.microsoft.com/office/drawing/2014/main" id="{863DD436-18F3-136A-1E8D-3B6785EC31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684853" y="4446291"/>
            <a:ext cx="207407" cy="207407"/>
          </a:xfrm>
          <a:prstGeom prst="rect">
            <a:avLst/>
          </a:prstGeom>
        </p:spPr>
      </p:pic>
      <p:sp>
        <p:nvSpPr>
          <p:cNvPr id="38" name="Text 18">
            <a:extLst>
              <a:ext uri="{FF2B5EF4-FFF2-40B4-BE49-F238E27FC236}">
                <a16:creationId xmlns:a16="http://schemas.microsoft.com/office/drawing/2014/main" id="{0AB9F6A9-1AF8-6A1B-3B6D-CAC823EE249A}"/>
              </a:ext>
            </a:extLst>
          </p:cNvPr>
          <p:cNvSpPr/>
          <p:nvPr/>
        </p:nvSpPr>
        <p:spPr>
          <a:xfrm>
            <a:off x="9833848" y="4982072"/>
            <a:ext cx="2160627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Uova</a:t>
            </a:r>
            <a:endParaRPr lang="en-US" sz="2000" dirty="0"/>
          </a:p>
        </p:txBody>
      </p:sp>
      <p:sp>
        <p:nvSpPr>
          <p:cNvPr id="39" name="Text 19">
            <a:extLst>
              <a:ext uri="{FF2B5EF4-FFF2-40B4-BE49-F238E27FC236}">
                <a16:creationId xmlns:a16="http://schemas.microsoft.com/office/drawing/2014/main" id="{C560B258-3387-3501-81FC-C16FA99788A7}"/>
              </a:ext>
            </a:extLst>
          </p:cNvPr>
          <p:cNvSpPr/>
          <p:nvPr/>
        </p:nvSpPr>
        <p:spPr>
          <a:xfrm>
            <a:off x="9833848" y="5355809"/>
            <a:ext cx="3909536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n.1-2  uovo strapazzato, in frittata o in camicia - </a:t>
            </a:r>
            <a:r>
              <a:rPr lang="en-US" sz="16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volta/settimana</a:t>
            </a:r>
            <a:endParaRPr lang="en-US" sz="1600" dirty="0"/>
          </a:p>
        </p:txBody>
      </p:sp>
      <p:sp>
        <p:nvSpPr>
          <p:cNvPr id="40" name="Text 1">
            <a:extLst>
              <a:ext uri="{FF2B5EF4-FFF2-40B4-BE49-F238E27FC236}">
                <a16:creationId xmlns:a16="http://schemas.microsoft.com/office/drawing/2014/main" id="{6B33ABE0-6DCF-C1A7-D5B1-AC491E3978A4}"/>
              </a:ext>
            </a:extLst>
          </p:cNvPr>
          <p:cNvSpPr/>
          <p:nvPr/>
        </p:nvSpPr>
        <p:spPr>
          <a:xfrm>
            <a:off x="1264902" y="7081185"/>
            <a:ext cx="13247608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dirty="0"/>
              <a:t>* </a:t>
            </a:r>
            <a:r>
              <a:rPr lang="en-US" sz="1600" dirty="0" err="1"/>
              <a:t>Piatto</a:t>
            </a:r>
            <a:r>
              <a:rPr lang="en-US" sz="1600" dirty="0"/>
              <a:t> </a:t>
            </a:r>
            <a:r>
              <a:rPr lang="en-US" sz="1600" dirty="0" err="1"/>
              <a:t>unico</a:t>
            </a:r>
            <a:r>
              <a:rPr lang="en-US" sz="1600" dirty="0"/>
              <a:t>:  </a:t>
            </a:r>
            <a:r>
              <a:rPr lang="it-IT" sz="1600" dirty="0"/>
              <a:t>20 g di pasta + 40 g </a:t>
            </a:r>
            <a: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</a:t>
            </a:r>
            <a:r>
              <a:rPr lang="it-IT" sz="1600" dirty="0"/>
              <a:t> legumi secchi (passati o decorticati) o 80 g freschi + </a:t>
            </a:r>
          </a:p>
          <a:p>
            <a:pPr>
              <a:lnSpc>
                <a:spcPts val="2000"/>
              </a:lnSpc>
            </a:pPr>
            <a:r>
              <a:rPr lang="it-IT" sz="1600" dirty="0"/>
              <a:t>piccolo contorno di verdura tenera (ad es. zucchine, carote, spinaci, ecc.)</a:t>
            </a:r>
            <a:endParaRPr lang="en-US" sz="1600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5A08970-1CFE-5BB1-A5E0-934CEADD5581}"/>
              </a:ext>
            </a:extLst>
          </p:cNvPr>
          <p:cNvSpPr txBox="1"/>
          <p:nvPr/>
        </p:nvSpPr>
        <p:spPr>
          <a:xfrm>
            <a:off x="9535234" y="6801894"/>
            <a:ext cx="50951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**Carne di manzo o pesce fresco g 120 sostituibili con:</a:t>
            </a:r>
          </a:p>
          <a:p>
            <a:r>
              <a:rPr lang="it-IT" sz="1600" dirty="0"/>
              <a:t>Tofu g 100 Bistecche di soia g 100</a:t>
            </a:r>
          </a:p>
          <a:p>
            <a:r>
              <a:rPr lang="it-IT" sz="1600" dirty="0"/>
              <a:t>Hamburger di soia g 100</a:t>
            </a:r>
          </a:p>
          <a:p>
            <a:r>
              <a:rPr lang="it-IT" sz="1600" dirty="0"/>
              <a:t>Legumi secchi g 50 Legumi freschi g 200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78B9B865-CB16-420B-87C3-7AD02D9056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37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72F96-F44C-C789-4746-2E21B56A6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7" descr="preencoded.png">
            <a:extLst>
              <a:ext uri="{FF2B5EF4-FFF2-40B4-BE49-F238E27FC236}">
                <a16:creationId xmlns:a16="http://schemas.microsoft.com/office/drawing/2014/main" id="{85117E22-C76C-39A7-5A14-AD99E9F3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1042186"/>
            <a:ext cx="6918365" cy="396835"/>
          </a:xfrm>
          <a:prstGeom prst="rect">
            <a:avLst/>
          </a:prstGeom>
        </p:spPr>
      </p:pic>
      <p:pic>
        <p:nvPicPr>
          <p:cNvPr id="28" name="Image 8" descr="preencoded.png">
            <a:extLst>
              <a:ext uri="{FF2B5EF4-FFF2-40B4-BE49-F238E27FC236}">
                <a16:creationId xmlns:a16="http://schemas.microsoft.com/office/drawing/2014/main" id="{23672C23-D3D2-1330-86BF-309C4C537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042186"/>
            <a:ext cx="6918365" cy="396835"/>
          </a:xfrm>
          <a:prstGeom prst="rect">
            <a:avLst/>
          </a:prstGeom>
        </p:spPr>
      </p:pic>
      <p:sp>
        <p:nvSpPr>
          <p:cNvPr id="31" name="Text 20">
            <a:extLst>
              <a:ext uri="{FF2B5EF4-FFF2-40B4-BE49-F238E27FC236}">
                <a16:creationId xmlns:a16="http://schemas.microsoft.com/office/drawing/2014/main" id="{F43A9AA6-D715-A61C-01DE-EA5E41535E18}"/>
              </a:ext>
            </a:extLst>
          </p:cNvPr>
          <p:cNvSpPr/>
          <p:nvPr/>
        </p:nvSpPr>
        <p:spPr>
          <a:xfrm>
            <a:off x="396835" y="2103858"/>
            <a:ext cx="3068717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40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Bevande e Alimenti da Evitare Assolutamente</a:t>
            </a:r>
            <a:endParaRPr lang="en-US" sz="4000" dirty="0"/>
          </a:p>
        </p:txBody>
      </p:sp>
      <p:sp>
        <p:nvSpPr>
          <p:cNvPr id="33" name="Text 22">
            <a:extLst>
              <a:ext uri="{FF2B5EF4-FFF2-40B4-BE49-F238E27FC236}">
                <a16:creationId xmlns:a16="http://schemas.microsoft.com/office/drawing/2014/main" id="{7B2C4F84-AB78-B94E-3720-803C83ACCD75}"/>
              </a:ext>
            </a:extLst>
          </p:cNvPr>
          <p:cNvSpPr/>
          <p:nvPr/>
        </p:nvSpPr>
        <p:spPr>
          <a:xfrm>
            <a:off x="511254" y="3683212"/>
            <a:ext cx="1240393" cy="162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❌</a:t>
            </a:r>
            <a:r>
              <a:rPr lang="en-US" sz="2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Bevande Vietate</a:t>
            </a:r>
            <a:endParaRPr lang="en-US" sz="2800" dirty="0"/>
          </a:p>
        </p:txBody>
      </p:sp>
      <p:sp>
        <p:nvSpPr>
          <p:cNvPr id="34" name="Text 23">
            <a:extLst>
              <a:ext uri="{FF2B5EF4-FFF2-40B4-BE49-F238E27FC236}">
                <a16:creationId xmlns:a16="http://schemas.microsoft.com/office/drawing/2014/main" id="{95A7664D-B460-8BD9-D276-CC1EF603AD7E}"/>
              </a:ext>
            </a:extLst>
          </p:cNvPr>
          <p:cNvSpPr/>
          <p:nvPr/>
        </p:nvSpPr>
        <p:spPr>
          <a:xfrm>
            <a:off x="511254" y="4001638"/>
            <a:ext cx="4317206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Bevande gassate (irritano lo stomaco)</a:t>
            </a:r>
            <a:endParaRPr lang="en-US" sz="2000" dirty="0"/>
          </a:p>
        </p:txBody>
      </p:sp>
      <p:sp>
        <p:nvSpPr>
          <p:cNvPr id="35" name="Text 24">
            <a:extLst>
              <a:ext uri="{FF2B5EF4-FFF2-40B4-BE49-F238E27FC236}">
                <a16:creationId xmlns:a16="http://schemas.microsoft.com/office/drawing/2014/main" id="{5CDD22D3-30CC-6B53-4FDD-7405B5A0038B}"/>
              </a:ext>
            </a:extLst>
          </p:cNvPr>
          <p:cNvSpPr/>
          <p:nvPr/>
        </p:nvSpPr>
        <p:spPr>
          <a:xfrm>
            <a:off x="511254" y="4269216"/>
            <a:ext cx="4317206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Bevande zuccherate (causano dumping syndrome)</a:t>
            </a:r>
            <a:endParaRPr lang="en-US" sz="2000" dirty="0"/>
          </a:p>
        </p:txBody>
      </p:sp>
      <p:sp>
        <p:nvSpPr>
          <p:cNvPr id="36" name="Text 25">
            <a:extLst>
              <a:ext uri="{FF2B5EF4-FFF2-40B4-BE49-F238E27FC236}">
                <a16:creationId xmlns:a16="http://schemas.microsoft.com/office/drawing/2014/main" id="{4D1E1CD6-AEB1-B329-F16C-28C75561128C}"/>
              </a:ext>
            </a:extLst>
          </p:cNvPr>
          <p:cNvSpPr/>
          <p:nvPr/>
        </p:nvSpPr>
        <p:spPr>
          <a:xfrm>
            <a:off x="511254" y="4560858"/>
            <a:ext cx="4317206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Alcolici e superalcolici (tossici per il fegato e ipercalorici)</a:t>
            </a:r>
            <a:endParaRPr lang="en-US" sz="2000" dirty="0"/>
          </a:p>
        </p:txBody>
      </p:sp>
      <p:sp>
        <p:nvSpPr>
          <p:cNvPr id="38" name="Text 27">
            <a:extLst>
              <a:ext uri="{FF2B5EF4-FFF2-40B4-BE49-F238E27FC236}">
                <a16:creationId xmlns:a16="http://schemas.microsoft.com/office/drawing/2014/main" id="{EF233FEF-AAFD-6D77-E99F-9D6B144611FF}"/>
              </a:ext>
            </a:extLst>
          </p:cNvPr>
          <p:cNvSpPr/>
          <p:nvPr/>
        </p:nvSpPr>
        <p:spPr>
          <a:xfrm>
            <a:off x="5036161" y="5932258"/>
            <a:ext cx="1322665" cy="162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❌</a:t>
            </a:r>
            <a:r>
              <a:rPr lang="en-US" sz="2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Alimenti Sconsigliati</a:t>
            </a:r>
            <a:endParaRPr lang="en-US" sz="2800" dirty="0"/>
          </a:p>
        </p:txBody>
      </p:sp>
      <p:sp>
        <p:nvSpPr>
          <p:cNvPr id="39" name="Text 28">
            <a:extLst>
              <a:ext uri="{FF2B5EF4-FFF2-40B4-BE49-F238E27FC236}">
                <a16:creationId xmlns:a16="http://schemas.microsoft.com/office/drawing/2014/main" id="{BF09EAD8-9FAF-729E-A926-D589B11D7E9D}"/>
              </a:ext>
            </a:extLst>
          </p:cNvPr>
          <p:cNvSpPr/>
          <p:nvPr/>
        </p:nvSpPr>
        <p:spPr>
          <a:xfrm>
            <a:off x="5036161" y="6213766"/>
            <a:ext cx="4317325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Zuccheri semplici: dolci, marmellate, miele, cioccolato</a:t>
            </a:r>
            <a:endParaRPr lang="en-US" sz="2000" dirty="0"/>
          </a:p>
        </p:txBody>
      </p:sp>
      <p:sp>
        <p:nvSpPr>
          <p:cNvPr id="40" name="Text 29">
            <a:extLst>
              <a:ext uri="{FF2B5EF4-FFF2-40B4-BE49-F238E27FC236}">
                <a16:creationId xmlns:a16="http://schemas.microsoft.com/office/drawing/2014/main" id="{0E313A10-8830-ACAB-3C13-6E821C5BBBFF}"/>
              </a:ext>
            </a:extLst>
          </p:cNvPr>
          <p:cNvSpPr/>
          <p:nvPr/>
        </p:nvSpPr>
        <p:spPr>
          <a:xfrm>
            <a:off x="5036161" y="6481344"/>
            <a:ext cx="4317325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Formaggi stagionati e piccanti, insaccati</a:t>
            </a:r>
            <a:endParaRPr lang="en-US" sz="2000" dirty="0"/>
          </a:p>
        </p:txBody>
      </p:sp>
      <p:sp>
        <p:nvSpPr>
          <p:cNvPr id="41" name="Text 30">
            <a:extLst>
              <a:ext uri="{FF2B5EF4-FFF2-40B4-BE49-F238E27FC236}">
                <a16:creationId xmlns:a16="http://schemas.microsoft.com/office/drawing/2014/main" id="{002E0A26-0A2A-219B-B283-04FE4D6CCBC1}"/>
              </a:ext>
            </a:extLst>
          </p:cNvPr>
          <p:cNvSpPr/>
          <p:nvPr/>
        </p:nvSpPr>
        <p:spPr>
          <a:xfrm>
            <a:off x="5036161" y="6772986"/>
            <a:ext cx="4317325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Frutta secca e sciroppata, succhi di frutta</a:t>
            </a:r>
            <a:endParaRPr lang="en-US" sz="2000" dirty="0"/>
          </a:p>
        </p:txBody>
      </p:sp>
      <p:sp>
        <p:nvSpPr>
          <p:cNvPr id="44" name="Text 33">
            <a:extLst>
              <a:ext uri="{FF2B5EF4-FFF2-40B4-BE49-F238E27FC236}">
                <a16:creationId xmlns:a16="http://schemas.microsoft.com/office/drawing/2014/main" id="{ACE4D5EA-6102-874A-C9B1-14AB82ABC1B3}"/>
              </a:ext>
            </a:extLst>
          </p:cNvPr>
          <p:cNvSpPr/>
          <p:nvPr/>
        </p:nvSpPr>
        <p:spPr>
          <a:xfrm>
            <a:off x="8598660" y="3731336"/>
            <a:ext cx="1423868" cy="162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❌</a:t>
            </a:r>
            <a:r>
              <a:rPr lang="en-US" sz="2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Temperature e Spezie</a:t>
            </a:r>
            <a:endParaRPr lang="en-US" sz="2800" dirty="0"/>
          </a:p>
        </p:txBody>
      </p:sp>
      <p:sp>
        <p:nvSpPr>
          <p:cNvPr id="45" name="Text 34">
            <a:extLst>
              <a:ext uri="{FF2B5EF4-FFF2-40B4-BE49-F238E27FC236}">
                <a16:creationId xmlns:a16="http://schemas.microsoft.com/office/drawing/2014/main" id="{020F9235-BCA1-E7AC-C749-F532F9968036}"/>
              </a:ext>
            </a:extLst>
          </p:cNvPr>
          <p:cNvSpPr/>
          <p:nvPr/>
        </p:nvSpPr>
        <p:spPr>
          <a:xfrm>
            <a:off x="8598660" y="4049762"/>
            <a:ext cx="4317325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Evitare alimenti troppo speziati</a:t>
            </a:r>
            <a:endParaRPr lang="en-US" sz="2000" dirty="0"/>
          </a:p>
        </p:txBody>
      </p:sp>
      <p:sp>
        <p:nvSpPr>
          <p:cNvPr id="46" name="Text 35">
            <a:extLst>
              <a:ext uri="{FF2B5EF4-FFF2-40B4-BE49-F238E27FC236}">
                <a16:creationId xmlns:a16="http://schemas.microsoft.com/office/drawing/2014/main" id="{911799D2-74AD-E348-7F4B-5D0F812261B1}"/>
              </a:ext>
            </a:extLst>
          </p:cNvPr>
          <p:cNvSpPr/>
          <p:nvPr/>
        </p:nvSpPr>
        <p:spPr>
          <a:xfrm>
            <a:off x="8598660" y="4317340"/>
            <a:ext cx="4317325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Evitare cibi troppo caldi o troppo freddi</a:t>
            </a:r>
            <a:endParaRPr lang="en-US" sz="2000" dirty="0"/>
          </a:p>
        </p:txBody>
      </p:sp>
      <p:sp>
        <p:nvSpPr>
          <p:cNvPr id="47" name="Text 36">
            <a:extLst>
              <a:ext uri="{FF2B5EF4-FFF2-40B4-BE49-F238E27FC236}">
                <a16:creationId xmlns:a16="http://schemas.microsoft.com/office/drawing/2014/main" id="{2239C716-65D9-95CF-95C4-7AFB2E0553EB}"/>
              </a:ext>
            </a:extLst>
          </p:cNvPr>
          <p:cNvSpPr/>
          <p:nvPr/>
        </p:nvSpPr>
        <p:spPr>
          <a:xfrm>
            <a:off x="8598660" y="4608982"/>
            <a:ext cx="4317325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temperatura moderata favorisce la digestione</a:t>
            </a:r>
            <a:endParaRPr lang="en-US" sz="2000" dirty="0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005A4E6D-B745-4585-9EC2-1F328B8A4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37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2109" y="743903"/>
            <a:ext cx="12330827" cy="532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Regole Comportamentali Fondamentali: Il Segreto del Successo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2109" y="1572851"/>
            <a:ext cx="13266182" cy="511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</a:t>
            </a:r>
            <a:r>
              <a:rPr lang="en-US" sz="1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successo</a:t>
            </a: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lungo termine dopo la chirurgia bariatrica </a:t>
            </a:r>
            <a:r>
              <a:rPr lang="en-US" sz="1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non dipende solo da </a:t>
            </a:r>
            <a:r>
              <a:rPr lang="en-US" sz="1400" b="1" u="sng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cosa</a:t>
            </a:r>
            <a:r>
              <a:rPr lang="en-US" sz="1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</a:t>
            </a:r>
            <a:r>
              <a:rPr lang="en-US" sz="1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mangia</a:t>
            </a:r>
            <a:r>
              <a:rPr lang="en-US" sz="1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ma anche da </a:t>
            </a:r>
            <a:r>
              <a:rPr lang="en-US" sz="1400" b="1" u="sng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come</a:t>
            </a:r>
            <a:r>
              <a:rPr lang="en-US" sz="1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</a:t>
            </a:r>
            <a:r>
              <a:rPr lang="en-US" sz="14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mangia</a:t>
            </a: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Queste regole comportamentali sono cruciali quanto il piano alimentare stesso. Adottarle come nuove abitudini permanenti farà la differenza tra un recupero ottimale e possibili complicazioni.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682109" y="2321123"/>
            <a:ext cx="6547842" cy="1778318"/>
          </a:xfrm>
          <a:prstGeom prst="roundRect">
            <a:avLst>
              <a:gd name="adj" fmla="val 6170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49" y="2321123"/>
            <a:ext cx="91440" cy="177831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44047" y="2514481"/>
            <a:ext cx="2173486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Masticazione e Tempo</a:t>
            </a:r>
            <a:endParaRPr lang="en-US" sz="1650" dirty="0">
              <a:solidFill>
                <a:srgbClr val="C00000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944047" y="2883098"/>
            <a:ext cx="60925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highlight>
                  <a:srgbClr val="95CCDA"/>
                </a:highlight>
                <a:latin typeface="Roboto" pitchFamily="34" charset="0"/>
                <a:ea typeface="Roboto" pitchFamily="34" charset="-122"/>
                <a:cs typeface="Roboto" pitchFamily="34" charset="-120"/>
              </a:rPr>
              <a:t>Mangiare lentamente, masticando accuratamente ogni boccone</a:t>
            </a:r>
            <a:r>
              <a:rPr lang="en-US" sz="13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e fermandosi tra un boccone e l'altro. Il pasto deve durare </a:t>
            </a:r>
            <a:r>
              <a:rPr lang="en-US" sz="13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almeno 30-40 minuti</a:t>
            </a:r>
            <a:r>
              <a:rPr lang="en-US" sz="1300" dirty="0">
                <a:latin typeface="Roboto" pitchFamily="34" charset="0"/>
                <a:ea typeface="Roboto" pitchFamily="34" charset="-122"/>
                <a:cs typeface="Roboto" pitchFamily="34" charset="-120"/>
              </a:rPr>
              <a:t>. Questo permette al cervello di ricevere i segnali di sazietà e previene il sovraccarico gastrico.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7400449" y="2321123"/>
            <a:ext cx="6547842" cy="1778318"/>
          </a:xfrm>
          <a:prstGeom prst="roundRect">
            <a:avLst>
              <a:gd name="adj" fmla="val 6170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589" y="2321123"/>
            <a:ext cx="91440" cy="177831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662386" y="2514481"/>
            <a:ext cx="2495312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Ascoltare il Proprio Corpo</a:t>
            </a:r>
            <a:endParaRPr lang="en-US" sz="1650" dirty="0">
              <a:solidFill>
                <a:srgbClr val="C00000"/>
              </a:solidFill>
            </a:endParaRPr>
          </a:p>
        </p:txBody>
      </p:sp>
      <p:sp>
        <p:nvSpPr>
          <p:cNvPr id="11" name="Text 7"/>
          <p:cNvSpPr/>
          <p:nvPr/>
        </p:nvSpPr>
        <p:spPr>
          <a:xfrm>
            <a:off x="7662386" y="2883098"/>
            <a:ext cx="6092547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latin typeface="Roboto" pitchFamily="34" charset="0"/>
                <a:ea typeface="Roboto" pitchFamily="34" charset="-122"/>
                <a:cs typeface="Roboto" pitchFamily="34" charset="-120"/>
              </a:rPr>
              <a:t>Smettere di mangiare immediatamente quando ci si sente sazi, </a:t>
            </a:r>
            <a:r>
              <a:rPr lang="en-US" sz="13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indipendentemente dalla quantità di cibo ingerita</a:t>
            </a:r>
            <a:r>
              <a:rPr lang="en-US" sz="1300" dirty="0">
                <a:latin typeface="Roboto" pitchFamily="34" charset="0"/>
                <a:ea typeface="Roboto" pitchFamily="34" charset="-122"/>
                <a:cs typeface="Roboto" pitchFamily="34" charset="-120"/>
              </a:rPr>
              <a:t>. Insistere provocherebbe vomito e stress al sistema digestivo. La vostra nuova capacità gastrica è ridotta: rispettatela.</a:t>
            </a:r>
            <a:endParaRPr lang="en-US" sz="1300" dirty="0"/>
          </a:p>
        </p:txBody>
      </p:sp>
      <p:sp>
        <p:nvSpPr>
          <p:cNvPr id="12" name="Shape 8"/>
          <p:cNvSpPr/>
          <p:nvPr/>
        </p:nvSpPr>
        <p:spPr>
          <a:xfrm>
            <a:off x="682109" y="4269938"/>
            <a:ext cx="6547842" cy="1522571"/>
          </a:xfrm>
          <a:prstGeom prst="roundRect">
            <a:avLst>
              <a:gd name="adj" fmla="val 7207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49" y="4269938"/>
            <a:ext cx="91440" cy="152257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44047" y="4463296"/>
            <a:ext cx="2131695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 err="1"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Frazionamento</a:t>
            </a:r>
            <a:r>
              <a:rPr lang="en-US" sz="1650" dirty="0"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650" dirty="0" err="1"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dei</a:t>
            </a:r>
            <a:r>
              <a:rPr lang="en-US" sz="1650" dirty="0"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Pasti</a:t>
            </a:r>
          </a:p>
        </p:txBody>
      </p:sp>
      <p:sp>
        <p:nvSpPr>
          <p:cNvPr id="15" name="Text 10"/>
          <p:cNvSpPr/>
          <p:nvPr/>
        </p:nvSpPr>
        <p:spPr>
          <a:xfrm>
            <a:off x="944047" y="4768115"/>
            <a:ext cx="6092547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it-IT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Rispettare </a:t>
            </a:r>
            <a:r>
              <a:rPr lang="it-IT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pasti principali + 2 spuntini </a:t>
            </a:r>
            <a:r>
              <a:rPr lang="it-IT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mantenendo orari regolari. La regolarità aiuta il metabolismo e previene picchi glicemici. 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Consumare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il 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pasto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serale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3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almeno</a:t>
            </a:r>
            <a:r>
              <a:rPr lang="en-US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 ore prima di </a:t>
            </a:r>
            <a:r>
              <a:rPr lang="en-US" sz="13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coricarsi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per 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evitare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l'insorgenza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di 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reflusso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gastroesofageo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una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complicanza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comune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nel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post-</a:t>
            </a:r>
            <a:r>
              <a:rPr lang="en-US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operatorio</a:t>
            </a:r>
            <a:endParaRPr lang="en-US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l">
              <a:lnSpc>
                <a:spcPts val="2000"/>
              </a:lnSpc>
              <a:buNone/>
            </a:pPr>
            <a:endParaRPr lang="it-IT" sz="1300" dirty="0"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411878" y="5977787"/>
            <a:ext cx="6547842" cy="1522571"/>
          </a:xfrm>
          <a:prstGeom prst="roundRect">
            <a:avLst>
              <a:gd name="adj" fmla="val 7207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878" y="5977671"/>
            <a:ext cx="91440" cy="152257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62386" y="6168142"/>
            <a:ext cx="2257068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Separare Cibo e Liquidi</a:t>
            </a:r>
            <a:endParaRPr lang="en-US" sz="1650" dirty="0">
              <a:solidFill>
                <a:srgbClr val="C00000"/>
              </a:solidFill>
            </a:endParaRPr>
          </a:p>
        </p:txBody>
      </p:sp>
      <p:sp>
        <p:nvSpPr>
          <p:cNvPr id="19" name="Text 13"/>
          <p:cNvSpPr/>
          <p:nvPr/>
        </p:nvSpPr>
        <p:spPr>
          <a:xfrm>
            <a:off x="7628096" y="6533244"/>
            <a:ext cx="6092547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Mai mangiare e bere contemporaneamente.</a:t>
            </a:r>
            <a:r>
              <a:rPr lang="en-US" sz="13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I liquidi devono essere assunti almeno mezz'ora prima o dopo i pasti. Bere durante i pasti può causare </a:t>
            </a:r>
            <a:r>
              <a:rPr lang="en-US" sz="13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distensione</a:t>
            </a:r>
            <a:r>
              <a:rPr lang="en-US" sz="13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gastrica e discomfort </a:t>
            </a:r>
            <a:r>
              <a:rPr lang="en-US" sz="13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intestinale</a:t>
            </a:r>
            <a:endParaRPr lang="en-US" sz="1300" dirty="0"/>
          </a:p>
        </p:txBody>
      </p:sp>
      <p:sp>
        <p:nvSpPr>
          <p:cNvPr id="20" name="Shape 14"/>
          <p:cNvSpPr/>
          <p:nvPr/>
        </p:nvSpPr>
        <p:spPr>
          <a:xfrm>
            <a:off x="682109" y="5963007"/>
            <a:ext cx="6547842" cy="1522571"/>
          </a:xfrm>
          <a:prstGeom prst="roundRect">
            <a:avLst>
              <a:gd name="adj" fmla="val 7207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49" y="5963007"/>
            <a:ext cx="91440" cy="1522571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944047" y="6156365"/>
            <a:ext cx="2544961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Gestione delle Intolleranze</a:t>
            </a:r>
            <a:endParaRPr lang="en-US" sz="1650" dirty="0">
              <a:solidFill>
                <a:srgbClr val="C00000"/>
              </a:solidFill>
            </a:endParaRPr>
          </a:p>
        </p:txBody>
      </p:sp>
      <p:sp>
        <p:nvSpPr>
          <p:cNvPr id="23" name="Text 16"/>
          <p:cNvSpPr/>
          <p:nvPr/>
        </p:nvSpPr>
        <p:spPr>
          <a:xfrm>
            <a:off x="944047" y="6524982"/>
            <a:ext cx="6092547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latin typeface="Roboto" pitchFamily="34" charset="0"/>
                <a:ea typeface="Roboto" pitchFamily="34" charset="-122"/>
                <a:cs typeface="Roboto" pitchFamily="34" charset="-120"/>
              </a:rPr>
              <a:t>Se l'introduzione di un nuovo alimento dovesse causare eccessiva ripienezza gastrica o vomito, </a:t>
            </a:r>
            <a:r>
              <a:rPr lang="en-US" sz="13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ritornare alla dieta della fase precedente per 2-3 giorni</a:t>
            </a:r>
            <a:r>
              <a:rPr lang="en-US" sz="1300" dirty="0">
                <a:latin typeface="Roboto" pitchFamily="34" charset="0"/>
                <a:ea typeface="Roboto" pitchFamily="34" charset="-122"/>
                <a:cs typeface="Roboto" pitchFamily="34" charset="-120"/>
              </a:rPr>
              <a:t>. Non abbiate fretta: ogni corpo ha i suoi tempi di adattamento.</a:t>
            </a:r>
            <a:endParaRPr lang="en-US" sz="1300" dirty="0"/>
          </a:p>
        </p:txBody>
      </p:sp>
      <p:sp>
        <p:nvSpPr>
          <p:cNvPr id="24" name="Shape 17"/>
          <p:cNvSpPr/>
          <p:nvPr/>
        </p:nvSpPr>
        <p:spPr>
          <a:xfrm>
            <a:off x="7442160" y="4289796"/>
            <a:ext cx="6547842" cy="1522571"/>
          </a:xfrm>
          <a:prstGeom prst="roundRect">
            <a:avLst>
              <a:gd name="adj" fmla="val 7207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dirty="0"/>
          </a:p>
          <a:p>
            <a:endParaRPr lang="it-IT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Iniziare sempre pranzo e cena con il secondo piatto (pietanza proteica). Le proteine sono essenziali per mantenere la massa muscolare durante il dimagrimento e devono avere la priorità assoluta nell'assunzione.</a:t>
            </a:r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169" y="4283055"/>
            <a:ext cx="91440" cy="1522571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7730966" y="4476413"/>
            <a:ext cx="2283619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 err="1"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Priorità</a:t>
            </a:r>
            <a:r>
              <a:rPr lang="en-US" sz="1650" dirty="0"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alle </a:t>
            </a:r>
            <a:r>
              <a:rPr lang="en-US" sz="1650" dirty="0" err="1"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Proteine</a:t>
            </a:r>
            <a:endParaRPr lang="en-US" sz="1650" dirty="0">
              <a:solidFill>
                <a:srgbClr val="C00000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</p:txBody>
      </p:sp>
      <p:sp>
        <p:nvSpPr>
          <p:cNvPr id="27" name="Text 19"/>
          <p:cNvSpPr/>
          <p:nvPr/>
        </p:nvSpPr>
        <p:spPr>
          <a:xfrm>
            <a:off x="7730966" y="4845030"/>
            <a:ext cx="6092547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300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344D3EC2-0611-4098-A498-5D22CEEFF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7309" y="812531"/>
            <a:ext cx="52475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Idratazione e Timing dei Pasti: Elementi Chiave</a:t>
            </a:r>
            <a:endParaRPr lang="en-US" sz="3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644" y="5083825"/>
            <a:ext cx="4928175" cy="299582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99736" y="1478430"/>
            <a:ext cx="11110941" cy="2444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8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L'idratazione corretta e il timing appropriato dei pasti sono componenti fondamentali del </a:t>
            </a:r>
            <a:r>
              <a:rPr lang="en-US" sz="28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successo</a:t>
            </a:r>
            <a:r>
              <a:rPr lang="en-US" sz="28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post-operatorio.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2ED559-90E8-4EE0-AB08-2C72F81CE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  <p:sp>
        <p:nvSpPr>
          <p:cNvPr id="7" name="Shape 3">
            <a:extLst>
              <a:ext uri="{FF2B5EF4-FFF2-40B4-BE49-F238E27FC236}">
                <a16:creationId xmlns:a16="http://schemas.microsoft.com/office/drawing/2014/main" id="{137FC9F5-2E07-DD29-0379-F84D41AFDAE7}"/>
              </a:ext>
            </a:extLst>
          </p:cNvPr>
          <p:cNvSpPr/>
          <p:nvPr/>
        </p:nvSpPr>
        <p:spPr>
          <a:xfrm>
            <a:off x="9801819" y="2630078"/>
            <a:ext cx="4546044" cy="2269827"/>
          </a:xfrm>
          <a:prstGeom prst="roundRect">
            <a:avLst>
              <a:gd name="adj" fmla="val 3526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5400"/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E3672FB9-031B-9468-BBA1-B63917FA6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6237" y="2736877"/>
            <a:ext cx="297656" cy="391008"/>
          </a:xfrm>
          <a:prstGeom prst="rect">
            <a:avLst/>
          </a:prstGeom>
        </p:spPr>
      </p:pic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E56E3CA0-A2BF-B095-03AB-59A6572655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98033" y="2818673"/>
            <a:ext cx="133945" cy="175953"/>
          </a:xfrm>
          <a:prstGeom prst="rect">
            <a:avLst/>
          </a:prstGeom>
        </p:spPr>
      </p:pic>
      <p:sp>
        <p:nvSpPr>
          <p:cNvPr id="10" name="Text 4">
            <a:extLst>
              <a:ext uri="{FF2B5EF4-FFF2-40B4-BE49-F238E27FC236}">
                <a16:creationId xmlns:a16="http://schemas.microsoft.com/office/drawing/2014/main" id="{BC223D9E-BC23-6CC2-9D2F-392E3F975182}"/>
              </a:ext>
            </a:extLst>
          </p:cNvPr>
          <p:cNvSpPr/>
          <p:nvPr/>
        </p:nvSpPr>
        <p:spPr>
          <a:xfrm>
            <a:off x="9916237" y="3133714"/>
            <a:ext cx="1240393" cy="203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Quantità Giornaliera</a:t>
            </a:r>
            <a:endParaRPr lang="en-US" sz="2400" dirty="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032F8844-2AC5-4C57-AF4C-447002027C2E}"/>
              </a:ext>
            </a:extLst>
          </p:cNvPr>
          <p:cNvSpPr/>
          <p:nvPr/>
        </p:nvSpPr>
        <p:spPr>
          <a:xfrm>
            <a:off x="9916237" y="3492295"/>
            <a:ext cx="3995214" cy="1233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Bere </a:t>
            </a:r>
            <a:r>
              <a:rPr lang="en-US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almeno 1,5 litri di acqua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nella giornata, </a:t>
            </a:r>
          </a:p>
          <a:p>
            <a:pPr marL="0" indent="0" algn="l">
              <a:buNone/>
            </a:pP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distribuiti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nell'arco della giornata</a:t>
            </a:r>
            <a:endParaRPr lang="en-US" dirty="0"/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6B6A3337-E9AB-3C7D-CE81-3CE178B2E325}"/>
              </a:ext>
            </a:extLst>
          </p:cNvPr>
          <p:cNvSpPr/>
          <p:nvPr/>
        </p:nvSpPr>
        <p:spPr>
          <a:xfrm>
            <a:off x="9923857" y="4127949"/>
            <a:ext cx="3163110" cy="771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L'acqua deve essere naturale, mai gassata, 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 assunta sempre a piccoli sorsi</a:t>
            </a:r>
            <a:endParaRPr lang="en-US" dirty="0"/>
          </a:p>
        </p:txBody>
      </p:sp>
      <p:sp>
        <p:nvSpPr>
          <p:cNvPr id="13" name="Shape 7">
            <a:extLst>
              <a:ext uri="{FF2B5EF4-FFF2-40B4-BE49-F238E27FC236}">
                <a16:creationId xmlns:a16="http://schemas.microsoft.com/office/drawing/2014/main" id="{B04DAF3E-E8D0-4764-2F37-BD9F9193078B}"/>
              </a:ext>
            </a:extLst>
          </p:cNvPr>
          <p:cNvSpPr/>
          <p:nvPr/>
        </p:nvSpPr>
        <p:spPr>
          <a:xfrm>
            <a:off x="5049678" y="2612211"/>
            <a:ext cx="4546163" cy="2269827"/>
          </a:xfrm>
          <a:prstGeom prst="roundRect">
            <a:avLst>
              <a:gd name="adj" fmla="val 3526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5400"/>
          </a:p>
        </p:txBody>
      </p:sp>
      <p:pic>
        <p:nvPicPr>
          <p:cNvPr id="14" name="Image 3" descr="preencoded.png">
            <a:extLst>
              <a:ext uri="{FF2B5EF4-FFF2-40B4-BE49-F238E27FC236}">
                <a16:creationId xmlns:a16="http://schemas.microsoft.com/office/drawing/2014/main" id="{20E53CD7-0CC3-F8EE-B4B1-0D549AFB1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6477" y="2719010"/>
            <a:ext cx="297656" cy="391008"/>
          </a:xfrm>
          <a:prstGeom prst="rect">
            <a:avLst/>
          </a:prstGeom>
        </p:spPr>
      </p:pic>
      <p:pic>
        <p:nvPicPr>
          <p:cNvPr id="15" name="Image 4" descr="preencoded.png">
            <a:extLst>
              <a:ext uri="{FF2B5EF4-FFF2-40B4-BE49-F238E27FC236}">
                <a16:creationId xmlns:a16="http://schemas.microsoft.com/office/drawing/2014/main" id="{830D507D-CF93-94C7-B286-B08AC4E1A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38273" y="2800806"/>
            <a:ext cx="133945" cy="175953"/>
          </a:xfrm>
          <a:prstGeom prst="rect">
            <a:avLst/>
          </a:prstGeom>
        </p:spPr>
      </p:pic>
      <p:sp>
        <p:nvSpPr>
          <p:cNvPr id="16" name="Text 8">
            <a:extLst>
              <a:ext uri="{FF2B5EF4-FFF2-40B4-BE49-F238E27FC236}">
                <a16:creationId xmlns:a16="http://schemas.microsoft.com/office/drawing/2014/main" id="{E1146785-371C-D69D-4967-9F3F45FFF2FB}"/>
              </a:ext>
            </a:extLst>
          </p:cNvPr>
          <p:cNvSpPr/>
          <p:nvPr/>
        </p:nvSpPr>
        <p:spPr>
          <a:xfrm>
            <a:off x="5156477" y="3115847"/>
            <a:ext cx="1240393" cy="203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Bevande Consentite</a:t>
            </a:r>
            <a:endParaRPr lang="en-US" sz="2400" dirty="0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8750D8FE-218C-C934-A52F-0F735D19C082}"/>
              </a:ext>
            </a:extLst>
          </p:cNvPr>
          <p:cNvSpPr/>
          <p:nvPr/>
        </p:nvSpPr>
        <p:spPr>
          <a:xfrm>
            <a:off x="5156477" y="3462744"/>
            <a:ext cx="4332565" cy="195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Oltre all'acqua sono permessi: tè, camomilla, 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orzo, caffè preferibilmente decaffeinato, 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tisane</a:t>
            </a:r>
            <a:endParaRPr lang="en-US" dirty="0"/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BBE0E72E-DA84-F735-9F16-84192ABE3050}"/>
              </a:ext>
            </a:extLst>
          </p:cNvPr>
          <p:cNvSpPr/>
          <p:nvPr/>
        </p:nvSpPr>
        <p:spPr>
          <a:xfrm>
            <a:off x="5156477" y="4300712"/>
            <a:ext cx="4332565" cy="195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Bevande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senza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zucchero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 dolcificanti naturali a base di Stevia</a:t>
            </a:r>
            <a:endParaRPr lang="en-US" dirty="0"/>
          </a:p>
        </p:txBody>
      </p:sp>
      <p:sp>
        <p:nvSpPr>
          <p:cNvPr id="19" name="Shape 11">
            <a:extLst>
              <a:ext uri="{FF2B5EF4-FFF2-40B4-BE49-F238E27FC236}">
                <a16:creationId xmlns:a16="http://schemas.microsoft.com/office/drawing/2014/main" id="{9A0207CD-8E19-D7AA-3DA3-547B32F0909C}"/>
              </a:ext>
            </a:extLst>
          </p:cNvPr>
          <p:cNvSpPr/>
          <p:nvPr/>
        </p:nvSpPr>
        <p:spPr>
          <a:xfrm>
            <a:off x="297537" y="2630079"/>
            <a:ext cx="4546163" cy="2269827"/>
          </a:xfrm>
          <a:prstGeom prst="roundRect">
            <a:avLst>
              <a:gd name="adj" fmla="val 3526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5400" dirty="0"/>
          </a:p>
        </p:txBody>
      </p:sp>
      <p:pic>
        <p:nvPicPr>
          <p:cNvPr id="20" name="Image 5" descr="preencoded.png">
            <a:extLst>
              <a:ext uri="{FF2B5EF4-FFF2-40B4-BE49-F238E27FC236}">
                <a16:creationId xmlns:a16="http://schemas.microsoft.com/office/drawing/2014/main" id="{98DC7EFF-1950-8B61-C06B-1018A37182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336" y="2736878"/>
            <a:ext cx="297656" cy="391008"/>
          </a:xfrm>
          <a:prstGeom prst="rect">
            <a:avLst/>
          </a:prstGeom>
        </p:spPr>
      </p:pic>
      <p:pic>
        <p:nvPicPr>
          <p:cNvPr id="21" name="Image 6" descr="preencoded.png">
            <a:extLst>
              <a:ext uri="{FF2B5EF4-FFF2-40B4-BE49-F238E27FC236}">
                <a16:creationId xmlns:a16="http://schemas.microsoft.com/office/drawing/2014/main" id="{59C28084-CA93-B433-DCF0-5E198B1C82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6132" y="2818674"/>
            <a:ext cx="133945" cy="175953"/>
          </a:xfrm>
          <a:prstGeom prst="rect">
            <a:avLst/>
          </a:prstGeom>
        </p:spPr>
      </p:pic>
      <p:sp>
        <p:nvSpPr>
          <p:cNvPr id="22" name="Text 12">
            <a:extLst>
              <a:ext uri="{FF2B5EF4-FFF2-40B4-BE49-F238E27FC236}">
                <a16:creationId xmlns:a16="http://schemas.microsoft.com/office/drawing/2014/main" id="{DAEFD094-4197-BD93-D49D-EF65CF6F65F3}"/>
              </a:ext>
            </a:extLst>
          </p:cNvPr>
          <p:cNvSpPr/>
          <p:nvPr/>
        </p:nvSpPr>
        <p:spPr>
          <a:xfrm>
            <a:off x="404336" y="3133715"/>
            <a:ext cx="1240393" cy="203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Timing Corretto</a:t>
            </a:r>
            <a:endParaRPr lang="en-US" sz="2400" dirty="0"/>
          </a:p>
        </p:txBody>
      </p:sp>
      <p:sp>
        <p:nvSpPr>
          <p:cNvPr id="23" name="Text 13">
            <a:extLst>
              <a:ext uri="{FF2B5EF4-FFF2-40B4-BE49-F238E27FC236}">
                <a16:creationId xmlns:a16="http://schemas.microsoft.com/office/drawing/2014/main" id="{78E3DE66-D6A5-F8F4-B249-25CC0FA77899}"/>
              </a:ext>
            </a:extLst>
          </p:cNvPr>
          <p:cNvSpPr/>
          <p:nvPr/>
        </p:nvSpPr>
        <p:spPr>
          <a:xfrm>
            <a:off x="404336" y="3492646"/>
            <a:ext cx="4332565" cy="195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 bevande vanno assunte a distanza di </a:t>
            </a:r>
          </a:p>
          <a:p>
            <a:pPr marL="0" indent="0" algn="l">
              <a:buNone/>
            </a:pPr>
            <a:r>
              <a:rPr lang="en-US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almeno</a:t>
            </a:r>
            <a:r>
              <a:rPr lang="en-US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mezz'ora dal pasto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sia prima </a:t>
            </a:r>
          </a:p>
          <a:p>
            <a:pPr marL="0" indent="0" algn="l">
              <a:buNone/>
            </a:pP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dopo</a:t>
            </a:r>
            <a:endParaRPr lang="en-US" dirty="0"/>
          </a:p>
        </p:txBody>
      </p:sp>
      <p:sp>
        <p:nvSpPr>
          <p:cNvPr id="24" name="Text 14">
            <a:extLst>
              <a:ext uri="{FF2B5EF4-FFF2-40B4-BE49-F238E27FC236}">
                <a16:creationId xmlns:a16="http://schemas.microsoft.com/office/drawing/2014/main" id="{4E860762-EB48-02A3-E081-F6AFC807D63D}"/>
              </a:ext>
            </a:extLst>
          </p:cNvPr>
          <p:cNvSpPr/>
          <p:nvPr/>
        </p:nvSpPr>
        <p:spPr>
          <a:xfrm>
            <a:off x="381479" y="4296579"/>
            <a:ext cx="4332565" cy="195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Questa regola previene la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distensione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gastrica 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ottimizza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la digestione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7354" y="709655"/>
            <a:ext cx="10428684" cy="576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Integrazione e Attività Fisica: Pilastri del Successo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37353" y="1294696"/>
            <a:ext cx="13495807" cy="552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</a:t>
            </a:r>
            <a:r>
              <a:rPr lang="en-US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percorso post-chirurgia bariatrica non si limita alla sola alimentazione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</a:p>
          <a:p>
            <a:pPr marL="0" indent="0" algn="l">
              <a:buNone/>
            </a:pPr>
            <a:r>
              <a:rPr lang="en-US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Due </a:t>
            </a:r>
            <a:r>
              <a:rPr lang="en-US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elementi</a:t>
            </a:r>
            <a:r>
              <a:rPr lang="en-US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b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fondamentali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per garantire risultati ottimali 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duraturi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sono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: l'</a:t>
            </a:r>
            <a:r>
              <a:rPr lang="en-US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integrazione vitaminica 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corretta e l'incremento graduale dell'</a:t>
            </a:r>
            <a:r>
              <a:rPr lang="en-US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attività fisica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</a:p>
        </p:txBody>
      </p:sp>
      <p:sp>
        <p:nvSpPr>
          <p:cNvPr id="4" name="Text 2"/>
          <p:cNvSpPr/>
          <p:nvPr/>
        </p:nvSpPr>
        <p:spPr>
          <a:xfrm>
            <a:off x="694823" y="4022048"/>
            <a:ext cx="4310896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Integrazione Vitaminica Essenziale</a:t>
            </a:r>
            <a:endParaRPr lang="en-US" sz="2800" b="1" dirty="0"/>
          </a:p>
        </p:txBody>
      </p:sp>
      <p:sp>
        <p:nvSpPr>
          <p:cNvPr id="5" name="Text 3"/>
          <p:cNvSpPr/>
          <p:nvPr/>
        </p:nvSpPr>
        <p:spPr>
          <a:xfrm>
            <a:off x="694824" y="4431358"/>
            <a:ext cx="13155692" cy="552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 err="1">
                <a:solidFill>
                  <a:srgbClr val="384653"/>
                </a:solidFill>
                <a:highlight>
                  <a:srgbClr val="95CCDA"/>
                </a:highlight>
                <a:latin typeface="Roboto" pitchFamily="34" charset="0"/>
                <a:ea typeface="Roboto" pitchFamily="34" charset="-122"/>
                <a:cs typeface="Roboto" pitchFamily="34" charset="-120"/>
              </a:rPr>
              <a:t>L'integrazione</a:t>
            </a:r>
            <a:r>
              <a:rPr lang="en-US" dirty="0">
                <a:solidFill>
                  <a:srgbClr val="384653"/>
                </a:solidFill>
                <a:highlight>
                  <a:srgbClr val="95CCDA"/>
                </a:highlight>
                <a:latin typeface="Roboto" pitchFamily="34" charset="0"/>
                <a:ea typeface="Roboto" pitchFamily="34" charset="-122"/>
                <a:cs typeface="Roboto" pitchFamily="34" charset="-120"/>
              </a:rPr>
              <a:t> non è opzionale: è una necessità medica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che deve essere seguita con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rigore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1007979" y="4858494"/>
            <a:ext cx="12879229" cy="552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"L'integrazione di vitamine prevista nel programma deve essere assunta con regolarità, senza eccezioni. La salute a lungo termine dipende da questa disciplina quotidiana."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671964" y="4863759"/>
            <a:ext cx="22860" cy="967740"/>
          </a:xfrm>
          <a:prstGeom prst="rect">
            <a:avLst/>
          </a:prstGeom>
          <a:solidFill>
            <a:srgbClr val="95CCDA"/>
          </a:solidFill>
          <a:ln/>
        </p:spPr>
        <p:txBody>
          <a:bodyPr/>
          <a:lstStyle/>
          <a:p>
            <a:endParaRPr lang="it-IT" sz="2400"/>
          </a:p>
        </p:txBody>
      </p:sp>
      <p:sp>
        <p:nvSpPr>
          <p:cNvPr id="8" name="Text 6"/>
          <p:cNvSpPr/>
          <p:nvPr/>
        </p:nvSpPr>
        <p:spPr>
          <a:xfrm>
            <a:off x="717684" y="5522477"/>
            <a:ext cx="13155692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team medico prescriverà un protocollo specifico di integratori che tipicamente include: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724593" y="5987563"/>
            <a:ext cx="13155692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Multivitaminico completo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per prevenire carenze multiple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724593" y="6227401"/>
            <a:ext cx="13155692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Altri supplementi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in base alle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necessità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individuali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737354" y="7371847"/>
            <a:ext cx="13155692" cy="552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Gli esami del sangue periodici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monitoreranno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livelli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permetteranno aggiustamenti del protocollo. </a:t>
            </a:r>
            <a:r>
              <a:rPr lang="en-US" dirty="0" err="1">
                <a:solidFill>
                  <a:srgbClr val="C364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Risulta</a:t>
            </a:r>
            <a:r>
              <a:rPr lang="en-US" dirty="0">
                <a:solidFill>
                  <a:srgbClr val="C364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C364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necessario</a:t>
            </a:r>
            <a:r>
              <a:rPr lang="en-US" dirty="0">
                <a:solidFill>
                  <a:srgbClr val="C364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non </a:t>
            </a:r>
            <a:r>
              <a:rPr lang="en-US" dirty="0" err="1">
                <a:solidFill>
                  <a:srgbClr val="C364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saltare</a:t>
            </a:r>
            <a:r>
              <a:rPr lang="en-US" dirty="0">
                <a:solidFill>
                  <a:srgbClr val="C364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C364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questi</a:t>
            </a:r>
            <a:r>
              <a:rPr lang="en-US" dirty="0">
                <a:solidFill>
                  <a:srgbClr val="C364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controlli e non </a:t>
            </a:r>
            <a:r>
              <a:rPr lang="en-US" dirty="0" err="1">
                <a:solidFill>
                  <a:srgbClr val="C364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interrompere</a:t>
            </a:r>
            <a:r>
              <a:rPr lang="en-US" dirty="0">
                <a:solidFill>
                  <a:srgbClr val="C364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mai l'integrazione senza consulto medico.</a:t>
            </a:r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277370E-6652-4471-9453-DE6205C93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  <p:sp>
        <p:nvSpPr>
          <p:cNvPr id="15" name="Text 2">
            <a:extLst>
              <a:ext uri="{FF2B5EF4-FFF2-40B4-BE49-F238E27FC236}">
                <a16:creationId xmlns:a16="http://schemas.microsoft.com/office/drawing/2014/main" id="{A25F000D-BD9A-EC27-6079-69B272F841E3}"/>
              </a:ext>
            </a:extLst>
          </p:cNvPr>
          <p:cNvSpPr/>
          <p:nvPr/>
        </p:nvSpPr>
        <p:spPr>
          <a:xfrm>
            <a:off x="723522" y="6870413"/>
            <a:ext cx="4310896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Monitoraggio</a:t>
            </a:r>
            <a:r>
              <a:rPr lang="en-US" sz="2800" b="1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800" b="1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Esami</a:t>
            </a:r>
            <a:r>
              <a:rPr lang="en-US" sz="2800" b="1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800" b="1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ematochimici</a:t>
            </a:r>
            <a:endParaRPr lang="en-US" sz="2800" b="1" dirty="0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05C66834-3E9A-32FA-3FD1-832036CD96CF}"/>
              </a:ext>
            </a:extLst>
          </p:cNvPr>
          <p:cNvSpPr/>
          <p:nvPr/>
        </p:nvSpPr>
        <p:spPr>
          <a:xfrm>
            <a:off x="740896" y="2284609"/>
            <a:ext cx="4310896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Attività</a:t>
            </a:r>
            <a:r>
              <a:rPr lang="en-US" sz="2800" b="1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800" b="1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fisica</a:t>
            </a:r>
            <a:r>
              <a:rPr lang="en-US" sz="2800" b="1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endParaRPr lang="en-US" sz="2800" b="1" dirty="0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5D48B3F2-51DD-B61A-E414-FA54A2FDB08A}"/>
              </a:ext>
            </a:extLst>
          </p:cNvPr>
          <p:cNvSpPr/>
          <p:nvPr/>
        </p:nvSpPr>
        <p:spPr>
          <a:xfrm>
            <a:off x="723522" y="2683108"/>
            <a:ext cx="13155692" cy="1125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it-IT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L’attività fisica va introdotta gradualmente, con l’obiettivo di: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it-IT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	•	Preservare la massa muscolare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it-IT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	•	Migliorare il metabolismo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it-IT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	•	Favorire il benessere psicofisico</a:t>
            </a:r>
          </a:p>
          <a:p>
            <a:pPr marL="0" indent="0" algn="l">
              <a:lnSpc>
                <a:spcPts val="2150"/>
              </a:lnSpc>
              <a:buNone/>
            </a:pPr>
            <a:endParaRPr lang="it-IT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150"/>
              </a:lnSpc>
              <a:buNone/>
            </a:pPr>
            <a:endParaRPr lang="it-IT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150"/>
              </a:lnSpc>
              <a:buNone/>
            </a:pPr>
            <a:endParaRPr lang="it-IT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902474"/>
            <a:ext cx="72515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4000" dirty="0">
                <a:solidFill>
                  <a:srgbClr val="2E3C4E"/>
                </a:solidFill>
                <a:latin typeface="Host Grotesk Medium" pitchFamily="34" charset="0"/>
              </a:rPr>
              <a:t>Gestione Nutrizionale Post-Operatoria </a:t>
            </a:r>
            <a:r>
              <a:rPr lang="en-US" sz="4000" dirty="0" err="1">
                <a:solidFill>
                  <a:srgbClr val="2E3C4E"/>
                </a:solidFill>
                <a:latin typeface="Host Grotesk Medium" pitchFamily="34" charset="0"/>
              </a:rPr>
              <a:t>Bariatrica</a:t>
            </a:r>
            <a:r>
              <a:rPr lang="en-US" sz="4000" dirty="0">
                <a:solidFill>
                  <a:srgbClr val="2E3C4E"/>
                </a:solidFill>
                <a:latin typeface="Host Grotesk Medium" pitchFamily="34" charset="0"/>
              </a:rPr>
              <a:t>: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en-US" sz="4000" dirty="0">
                <a:solidFill>
                  <a:srgbClr val="2E3C4E"/>
                </a:solidFill>
                <a:latin typeface="Host Grotesk Medium" pitchFamily="34" charset="0"/>
              </a:rPr>
              <a:t>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en-US" sz="4000" dirty="0">
                <a:solidFill>
                  <a:srgbClr val="2E3C4E"/>
                </a:solidFill>
                <a:latin typeface="Host Grotesk Medium" pitchFamily="34" charset="0"/>
              </a:rPr>
              <a:t>Take home messages</a:t>
            </a:r>
          </a:p>
        </p:txBody>
      </p:sp>
      <p:sp>
        <p:nvSpPr>
          <p:cNvPr id="4" name="Shape 2"/>
          <p:cNvSpPr/>
          <p:nvPr/>
        </p:nvSpPr>
        <p:spPr>
          <a:xfrm>
            <a:off x="7364730" y="1894496"/>
            <a:ext cx="6868716" cy="973693"/>
          </a:xfrm>
          <a:prstGeom prst="roundRect">
            <a:avLst>
              <a:gd name="adj" fmla="val 428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3200"/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9C477F9B-C813-4B40-801F-EAC4E57793AF}"/>
              </a:ext>
            </a:extLst>
          </p:cNvPr>
          <p:cNvGrpSpPr/>
          <p:nvPr/>
        </p:nvGrpSpPr>
        <p:grpSpPr>
          <a:xfrm>
            <a:off x="7471469" y="1941135"/>
            <a:ext cx="297656" cy="297656"/>
            <a:chOff x="7471529" y="1664678"/>
            <a:chExt cx="297656" cy="297656"/>
          </a:xfrm>
        </p:grpSpPr>
        <p:pic>
          <p:nvPicPr>
            <p:cNvPr id="5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1529" y="1664678"/>
              <a:ext cx="297656" cy="297656"/>
            </a:xfrm>
            <a:prstGeom prst="rect">
              <a:avLst/>
            </a:prstGeom>
          </p:spPr>
        </p:pic>
        <p:pic>
          <p:nvPicPr>
            <p:cNvPr id="6" name="Image 1" descr="preencoded.png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53325" y="1746474"/>
              <a:ext cx="133945" cy="133945"/>
            </a:xfrm>
            <a:prstGeom prst="rect">
              <a:avLst/>
            </a:prstGeom>
          </p:spPr>
        </p:pic>
      </p:grpSp>
      <p:sp>
        <p:nvSpPr>
          <p:cNvPr id="7" name="Text 3"/>
          <p:cNvSpPr/>
          <p:nvPr/>
        </p:nvSpPr>
        <p:spPr>
          <a:xfrm>
            <a:off x="7888457" y="1956096"/>
            <a:ext cx="1442204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Rialimentazione</a:t>
            </a:r>
            <a:r>
              <a:rPr lang="en-US" sz="2000" b="1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in </a:t>
            </a:r>
            <a:r>
              <a:rPr lang="en-US" sz="2000" b="1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fasi</a:t>
            </a:r>
            <a:endParaRPr lang="en-US" sz="2000" b="1" dirty="0"/>
          </a:p>
        </p:txBody>
      </p:sp>
      <p:sp>
        <p:nvSpPr>
          <p:cNvPr id="9" name="Shape 5"/>
          <p:cNvSpPr/>
          <p:nvPr/>
        </p:nvSpPr>
        <p:spPr>
          <a:xfrm>
            <a:off x="7354102" y="3027885"/>
            <a:ext cx="6868835" cy="973693"/>
          </a:xfrm>
          <a:prstGeom prst="roundRect">
            <a:avLst>
              <a:gd name="adj" fmla="val 428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320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0897" y="3074524"/>
            <a:ext cx="297656" cy="297656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2693" y="3156320"/>
            <a:ext cx="133945" cy="13394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845137" y="3081597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Priorità alle Proteine</a:t>
            </a:r>
            <a:endParaRPr lang="en-US" sz="2000" b="1" dirty="0"/>
          </a:p>
        </p:txBody>
      </p:sp>
      <p:sp>
        <p:nvSpPr>
          <p:cNvPr id="13" name="Text 7"/>
          <p:cNvSpPr/>
          <p:nvPr/>
        </p:nvSpPr>
        <p:spPr>
          <a:xfrm>
            <a:off x="7460897" y="3565594"/>
            <a:ext cx="6655237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1500" dirty="0"/>
          </a:p>
        </p:txBody>
      </p:sp>
      <p:sp>
        <p:nvSpPr>
          <p:cNvPr id="19" name="Shape 11"/>
          <p:cNvSpPr/>
          <p:nvPr/>
        </p:nvSpPr>
        <p:spPr>
          <a:xfrm>
            <a:off x="7364730" y="5355393"/>
            <a:ext cx="6868835" cy="973693"/>
          </a:xfrm>
          <a:prstGeom prst="roundRect">
            <a:avLst>
              <a:gd name="adj" fmla="val 428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440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1529" y="5402032"/>
            <a:ext cx="297656" cy="297656"/>
          </a:xfrm>
          <a:prstGeom prst="rect">
            <a:avLst/>
          </a:prstGeom>
        </p:spPr>
      </p:pic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53325" y="5483828"/>
            <a:ext cx="133945" cy="133945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7875984" y="5409752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Idratazione Costante</a:t>
            </a:r>
            <a:endParaRPr lang="en-US" sz="2000" b="1" dirty="0"/>
          </a:p>
        </p:txBody>
      </p:sp>
      <p:sp>
        <p:nvSpPr>
          <p:cNvPr id="23" name="Text 13"/>
          <p:cNvSpPr/>
          <p:nvPr/>
        </p:nvSpPr>
        <p:spPr>
          <a:xfrm>
            <a:off x="7471529" y="5893102"/>
            <a:ext cx="6655237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1500" dirty="0"/>
          </a:p>
        </p:txBody>
      </p:sp>
      <p:sp>
        <p:nvSpPr>
          <p:cNvPr id="24" name="Shape 14"/>
          <p:cNvSpPr/>
          <p:nvPr/>
        </p:nvSpPr>
        <p:spPr>
          <a:xfrm>
            <a:off x="7364849" y="4227463"/>
            <a:ext cx="6868716" cy="973693"/>
          </a:xfrm>
          <a:prstGeom prst="roundRect">
            <a:avLst>
              <a:gd name="adj" fmla="val 428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4400"/>
          </a:p>
        </p:txBody>
      </p:sp>
      <p:pic>
        <p:nvPicPr>
          <p:cNvPr id="25" name="Image 8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1648" y="4274102"/>
            <a:ext cx="297656" cy="297656"/>
          </a:xfrm>
          <a:prstGeom prst="rect">
            <a:avLst/>
          </a:prstGeom>
        </p:spPr>
      </p:pic>
      <p:pic>
        <p:nvPicPr>
          <p:cNvPr id="26" name="Image 9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53444" y="4355898"/>
            <a:ext cx="133945" cy="133945"/>
          </a:xfrm>
          <a:prstGeom prst="rect">
            <a:avLst/>
          </a:prstGeom>
        </p:spPr>
      </p:pic>
      <p:sp>
        <p:nvSpPr>
          <p:cNvPr id="27" name="Text 15"/>
          <p:cNvSpPr/>
          <p:nvPr/>
        </p:nvSpPr>
        <p:spPr>
          <a:xfrm>
            <a:off x="7893307" y="4280661"/>
            <a:ext cx="1530548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Integrazione Indispensabile</a:t>
            </a:r>
            <a:endParaRPr lang="en-US" sz="2000" b="1" dirty="0"/>
          </a:p>
        </p:txBody>
      </p:sp>
      <p:sp>
        <p:nvSpPr>
          <p:cNvPr id="28" name="Text 16"/>
          <p:cNvSpPr/>
          <p:nvPr/>
        </p:nvSpPr>
        <p:spPr>
          <a:xfrm>
            <a:off x="7471648" y="4765172"/>
            <a:ext cx="6655118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1500" dirty="0"/>
          </a:p>
        </p:txBody>
      </p:sp>
      <p:sp>
        <p:nvSpPr>
          <p:cNvPr id="29" name="Shape 17"/>
          <p:cNvSpPr/>
          <p:nvPr/>
        </p:nvSpPr>
        <p:spPr>
          <a:xfrm>
            <a:off x="7364730" y="6428265"/>
            <a:ext cx="6868835" cy="973693"/>
          </a:xfrm>
          <a:prstGeom prst="roundRect">
            <a:avLst>
              <a:gd name="adj" fmla="val 428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4800"/>
          </a:p>
        </p:txBody>
      </p:sp>
      <p:pic>
        <p:nvPicPr>
          <p:cNvPr id="30" name="Image 10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1529" y="6474904"/>
            <a:ext cx="297656" cy="297656"/>
          </a:xfrm>
          <a:prstGeom prst="rect">
            <a:avLst/>
          </a:prstGeom>
        </p:spPr>
      </p:pic>
      <p:pic>
        <p:nvPicPr>
          <p:cNvPr id="31" name="Image 11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53325" y="6556700"/>
            <a:ext cx="133945" cy="133945"/>
          </a:xfrm>
          <a:prstGeom prst="rect">
            <a:avLst/>
          </a:prstGeom>
        </p:spPr>
      </p:pic>
      <p:sp>
        <p:nvSpPr>
          <p:cNvPr id="32" name="Text 18"/>
          <p:cNvSpPr/>
          <p:nvPr/>
        </p:nvSpPr>
        <p:spPr>
          <a:xfrm>
            <a:off x="7888457" y="6479190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Attività Fisica</a:t>
            </a:r>
            <a:endParaRPr lang="en-US" sz="2000" b="1" dirty="0"/>
          </a:p>
        </p:txBody>
      </p:sp>
      <p:sp>
        <p:nvSpPr>
          <p:cNvPr id="33" name="Text 19"/>
          <p:cNvSpPr/>
          <p:nvPr/>
        </p:nvSpPr>
        <p:spPr>
          <a:xfrm>
            <a:off x="7471529" y="6965974"/>
            <a:ext cx="6655237" cy="148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1500" dirty="0"/>
          </a:p>
        </p:txBody>
      </p:sp>
      <p:pic>
        <p:nvPicPr>
          <p:cNvPr id="35" name="Image 12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175" y="3802157"/>
            <a:ext cx="6603572" cy="3962104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DCE65D31-9687-4E26-A88B-B0B209D4E9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F80C8C64-11ED-460E-AE46-6A3FA5D5ABD8}"/>
              </a:ext>
            </a:extLst>
          </p:cNvPr>
          <p:cNvSpPr/>
          <p:nvPr/>
        </p:nvSpPr>
        <p:spPr>
          <a:xfrm>
            <a:off x="503634" y="2301182"/>
            <a:ext cx="6117015" cy="1292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successo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lungo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termine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del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percorso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post-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chirurgia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bariatrica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dipende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 gran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dall'adozione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consapevole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costante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un regime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nutrizionale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adeguato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endParaRPr lang="en-US" dirty="0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D72EE1A4-94F7-43E2-B578-BA67E3BAD2A2}"/>
              </a:ext>
            </a:extLst>
          </p:cNvPr>
          <p:cNvSpPr/>
          <p:nvPr/>
        </p:nvSpPr>
        <p:spPr>
          <a:xfrm>
            <a:off x="7397321" y="2226831"/>
            <a:ext cx="6729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Inizio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graduale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liquidi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poi puree 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cibi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morbidi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Essenziale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per la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guarigione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l'adattamento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dello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stomaco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024A1E1B-AE50-45F3-93CA-6B66872EC82B}"/>
              </a:ext>
            </a:extLst>
          </p:cNvPr>
          <p:cNvSpPr/>
          <p:nvPr/>
        </p:nvSpPr>
        <p:spPr>
          <a:xfrm>
            <a:off x="7433814" y="4574372"/>
            <a:ext cx="6868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Assumere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quotidianamente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vitamine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minerali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prescritti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per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prevenire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carenze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nutritive a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lungo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termine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A4A18944-8A40-4B1B-BAE6-6FE073CAC040}"/>
              </a:ext>
            </a:extLst>
          </p:cNvPr>
          <p:cNvSpPr/>
          <p:nvPr/>
        </p:nvSpPr>
        <p:spPr>
          <a:xfrm>
            <a:off x="7439482" y="3412056"/>
            <a:ext cx="6655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Garantire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un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adeguato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apporto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proteico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ad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ogni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pasto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per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preservare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la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massa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muscolare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favorire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la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sazietà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4C57F94C-B3B6-4AB9-BBD3-FE3ED3F820E3}"/>
              </a:ext>
            </a:extLst>
          </p:cNvPr>
          <p:cNvSpPr/>
          <p:nvPr/>
        </p:nvSpPr>
        <p:spPr>
          <a:xfrm>
            <a:off x="7450110" y="5712520"/>
            <a:ext cx="6836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piccoli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sorsi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lontano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pasti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per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prevenire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disidratazione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favorire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la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digestione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2AD0651F-2F58-40F1-9D6F-92BD1838C45E}"/>
              </a:ext>
            </a:extLst>
          </p:cNvPr>
          <p:cNvSpPr/>
          <p:nvPr/>
        </p:nvSpPr>
        <p:spPr>
          <a:xfrm>
            <a:off x="7450110" y="6775174"/>
            <a:ext cx="6730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Aumentare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gradualmente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movimento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per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migliorare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benessere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generale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mantenimento</a:t>
            </a: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del peso.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29EF3E-7B85-4FA7-99D0-2B8B3ECE7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93790" y="2301359"/>
            <a:ext cx="13042821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81169" y="3375231"/>
            <a:ext cx="6422231" cy="2004363"/>
          </a:xfrm>
          <a:prstGeom prst="roundRect">
            <a:avLst>
              <a:gd name="adj" fmla="val 5499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240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3734068"/>
            <a:ext cx="267891" cy="35424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99417" y="3646072"/>
            <a:ext cx="2480905" cy="410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80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Chirurgo</a:t>
            </a:r>
            <a:r>
              <a:rPr lang="en-US" sz="2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80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Bariatrico</a:t>
            </a:r>
            <a:endParaRPr lang="en-US" sz="2800" dirty="0"/>
          </a:p>
          <a:p>
            <a:pPr marL="0" indent="0" algn="l">
              <a:lnSpc>
                <a:spcPts val="2400"/>
              </a:lnSpc>
              <a:buNone/>
            </a:pPr>
            <a:endParaRPr lang="en-US" sz="2400" dirty="0"/>
          </a:p>
        </p:txBody>
      </p:sp>
      <p:sp>
        <p:nvSpPr>
          <p:cNvPr id="8" name="Shape 4"/>
          <p:cNvSpPr/>
          <p:nvPr/>
        </p:nvSpPr>
        <p:spPr>
          <a:xfrm>
            <a:off x="7414379" y="3364498"/>
            <a:ext cx="6422231" cy="2004363"/>
          </a:xfrm>
          <a:prstGeom prst="roundRect">
            <a:avLst>
              <a:gd name="adj" fmla="val 5499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2400"/>
          </a:p>
        </p:txBody>
      </p:sp>
      <p:sp>
        <p:nvSpPr>
          <p:cNvPr id="11" name="Text 5"/>
          <p:cNvSpPr/>
          <p:nvPr/>
        </p:nvSpPr>
        <p:spPr>
          <a:xfrm>
            <a:off x="8654500" y="3678670"/>
            <a:ext cx="2480905" cy="410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Dietologo</a:t>
            </a:r>
            <a:r>
              <a:rPr lang="en-US" sz="24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/</a:t>
            </a:r>
            <a:r>
              <a:rPr lang="en-US" sz="240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Dietista</a:t>
            </a:r>
            <a:endParaRPr lang="en-US" sz="2400" dirty="0"/>
          </a:p>
        </p:txBody>
      </p:sp>
      <p:sp>
        <p:nvSpPr>
          <p:cNvPr id="12" name="Shape 6"/>
          <p:cNvSpPr/>
          <p:nvPr/>
        </p:nvSpPr>
        <p:spPr>
          <a:xfrm>
            <a:off x="3887616" y="5469187"/>
            <a:ext cx="7473491" cy="2322001"/>
          </a:xfrm>
          <a:prstGeom prst="roundRect">
            <a:avLst>
              <a:gd name="adj" fmla="val 5499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240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9927" y="5849043"/>
            <a:ext cx="267891" cy="354240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2117" y="5620450"/>
            <a:ext cx="595313" cy="620549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5105865" y="5806776"/>
            <a:ext cx="2480905" cy="410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Psichiatri</a:t>
            </a:r>
            <a:r>
              <a:rPr lang="en-US" sz="24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/</a:t>
            </a:r>
            <a:r>
              <a:rPr lang="en-US" sz="240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Psicologi</a:t>
            </a:r>
            <a:endParaRPr lang="en-US" sz="2400" dirty="0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DE687054-C2BE-7B8B-5024-95A651AD8C16}"/>
              </a:ext>
            </a:extLst>
          </p:cNvPr>
          <p:cNvSpPr/>
          <p:nvPr/>
        </p:nvSpPr>
        <p:spPr>
          <a:xfrm>
            <a:off x="1150322" y="4396932"/>
            <a:ext cx="6295906" cy="306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Fornisce competenza chirurgica e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supervisiona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cure </a:t>
            </a:r>
          </a:p>
          <a:p>
            <a:pPr marL="0" indent="0" algn="l">
              <a:lnSpc>
                <a:spcPts val="1800"/>
              </a:lnSpc>
              <a:buNone/>
            </a:pP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mediche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complessive.</a:t>
            </a:r>
            <a:endParaRPr lang="en-US" sz="1600" dirty="0"/>
          </a:p>
        </p:txBody>
      </p:sp>
      <p:pic>
        <p:nvPicPr>
          <p:cNvPr id="21" name="Image 1" descr="preencoded.png">
            <a:extLst>
              <a:ext uri="{FF2B5EF4-FFF2-40B4-BE49-F238E27FC236}">
                <a16:creationId xmlns:a16="http://schemas.microsoft.com/office/drawing/2014/main" id="{F9661273-DB02-C545-7515-6FFB23B3F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486" y="3640506"/>
            <a:ext cx="463510" cy="612912"/>
          </a:xfrm>
          <a:prstGeom prst="rect">
            <a:avLst/>
          </a:prstGeom>
        </p:spPr>
      </p:pic>
      <p:sp>
        <p:nvSpPr>
          <p:cNvPr id="22" name="Text 9">
            <a:extLst>
              <a:ext uri="{FF2B5EF4-FFF2-40B4-BE49-F238E27FC236}">
                <a16:creationId xmlns:a16="http://schemas.microsoft.com/office/drawing/2014/main" id="{677261FD-6109-038A-A650-3ABE43A20801}"/>
              </a:ext>
            </a:extLst>
          </p:cNvPr>
          <p:cNvSpPr/>
          <p:nvPr/>
        </p:nvSpPr>
        <p:spPr>
          <a:xfrm>
            <a:off x="7551717" y="4279652"/>
            <a:ext cx="6296025" cy="613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guida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per tutti gli aspetti nutrizionali, offrendo piani alimentari personalizzati, educazione e supporto nello sviluppo di abitudini alimentari sane.</a:t>
            </a:r>
            <a:endParaRPr lang="en-US" sz="1600" dirty="0"/>
          </a:p>
        </p:txBody>
      </p:sp>
      <p:pic>
        <p:nvPicPr>
          <p:cNvPr id="24" name="Image 3" descr="preencoded.png">
            <a:extLst>
              <a:ext uri="{FF2B5EF4-FFF2-40B4-BE49-F238E27FC236}">
                <a16:creationId xmlns:a16="http://schemas.microsoft.com/office/drawing/2014/main" id="{609119A0-0911-61C0-C08E-CEB2E028E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6258" y="3629605"/>
            <a:ext cx="463510" cy="612912"/>
          </a:xfrm>
          <a:prstGeom prst="rect">
            <a:avLst/>
          </a:prstGeom>
        </p:spPr>
      </p:pic>
      <p:sp>
        <p:nvSpPr>
          <p:cNvPr id="26" name="Text 12">
            <a:extLst>
              <a:ext uri="{FF2B5EF4-FFF2-40B4-BE49-F238E27FC236}">
                <a16:creationId xmlns:a16="http://schemas.microsoft.com/office/drawing/2014/main" id="{6BB20D8E-6C1B-73FD-56F6-DA1D6F561004}"/>
              </a:ext>
            </a:extLst>
          </p:cNvPr>
          <p:cNvSpPr/>
          <p:nvPr/>
        </p:nvSpPr>
        <p:spPr>
          <a:xfrm>
            <a:off x="4235934" y="6330592"/>
            <a:ext cx="6295906" cy="613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Aiuta ad affrontare </a:t>
            </a:r>
            <a:r>
              <a:rPr lang="en-US" sz="16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l'alimentazione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emotive (</a:t>
            </a:r>
            <a:r>
              <a:rPr lang="it-IT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 radici della patologia vanno ricercate negli anni e, molto spesso, sono di natura psicologica)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l'immagine corporea e i cambiamenti comportamentali essenziali per il successo a lungo termine.</a:t>
            </a:r>
            <a:endParaRPr lang="en-US" sz="1600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D3C5C2B2-437E-DCE7-D752-C1A5D7212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1311" y="1054520"/>
            <a:ext cx="7303641" cy="646232"/>
          </a:xfrm>
          <a:prstGeom prst="rect">
            <a:avLst/>
          </a:prstGeom>
        </p:spPr>
      </p:pic>
      <p:sp>
        <p:nvSpPr>
          <p:cNvPr id="29" name="Text 2">
            <a:extLst>
              <a:ext uri="{FF2B5EF4-FFF2-40B4-BE49-F238E27FC236}">
                <a16:creationId xmlns:a16="http://schemas.microsoft.com/office/drawing/2014/main" id="{6CA5A415-A020-7D9A-0BDB-EA41C3A613E3}"/>
              </a:ext>
            </a:extLst>
          </p:cNvPr>
          <p:cNvSpPr/>
          <p:nvPr/>
        </p:nvSpPr>
        <p:spPr>
          <a:xfrm>
            <a:off x="583405" y="2443875"/>
            <a:ext cx="13394532" cy="772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</a:t>
            </a: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’</a:t>
            </a:r>
            <a:r>
              <a:rPr lang="en-US" sz="2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importante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far </a:t>
            </a:r>
            <a:r>
              <a:rPr lang="en-US" sz="20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capire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ai </a:t>
            </a:r>
            <a:r>
              <a:rPr lang="en-US" sz="20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pazienti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che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non solo soli in questo viaggio. Il team medico multidisciplinare è </a:t>
            </a:r>
          </a:p>
          <a:p>
            <a:pPr marL="0" indent="0" algn="l">
              <a:lnSpc>
                <a:spcPts val="1800"/>
              </a:lnSpc>
              <a:buNone/>
            </a:pPr>
            <a:r>
              <a:rPr lang="en-US" sz="20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impegnato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sz="200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fornire</a:t>
            </a:r>
            <a:r>
              <a:rPr lang="en-US" sz="2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supporto e guida completi in ogni fase del percorso</a:t>
            </a: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</a:t>
            </a:r>
            <a:endParaRPr lang="en-US" sz="1400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425A326A-0E28-4A29-A966-4F22567034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B5F94-3175-1EA9-EF94-4D97CAE63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3">
            <a:extLst>
              <a:ext uri="{FF2B5EF4-FFF2-40B4-BE49-F238E27FC236}">
                <a16:creationId xmlns:a16="http://schemas.microsoft.com/office/drawing/2014/main" id="{5B00B4FD-DBB4-41BA-94D3-917C9C8908A2}"/>
              </a:ext>
            </a:extLst>
          </p:cNvPr>
          <p:cNvSpPr/>
          <p:nvPr/>
        </p:nvSpPr>
        <p:spPr>
          <a:xfrm>
            <a:off x="7764908" y="4059530"/>
            <a:ext cx="6214767" cy="3633357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3200"/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1AE4B87C-C6A5-44C3-88D3-A3E24BE8796C}"/>
              </a:ext>
            </a:extLst>
          </p:cNvPr>
          <p:cNvSpPr/>
          <p:nvPr/>
        </p:nvSpPr>
        <p:spPr>
          <a:xfrm>
            <a:off x="8328383" y="3551982"/>
            <a:ext cx="5081665" cy="911282"/>
          </a:xfrm>
          <a:prstGeom prst="roundRect">
            <a:avLst>
              <a:gd name="adj" fmla="val 568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6" name="Shape 3">
            <a:extLst>
              <a:ext uri="{FF2B5EF4-FFF2-40B4-BE49-F238E27FC236}">
                <a16:creationId xmlns:a16="http://schemas.microsoft.com/office/drawing/2014/main" id="{1335C2CF-904D-4125-8C19-78F4017C7273}"/>
              </a:ext>
            </a:extLst>
          </p:cNvPr>
          <p:cNvSpPr/>
          <p:nvPr/>
        </p:nvSpPr>
        <p:spPr>
          <a:xfrm>
            <a:off x="650727" y="4059530"/>
            <a:ext cx="6214767" cy="3633357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3200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2A123538-CABC-4D82-944B-3E79B7AC1CFB}"/>
              </a:ext>
            </a:extLst>
          </p:cNvPr>
          <p:cNvSpPr/>
          <p:nvPr/>
        </p:nvSpPr>
        <p:spPr>
          <a:xfrm>
            <a:off x="1214202" y="3551982"/>
            <a:ext cx="5081665" cy="911282"/>
          </a:xfrm>
          <a:prstGeom prst="roundRect">
            <a:avLst>
              <a:gd name="adj" fmla="val 568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5E4548-1818-48BC-3622-0BB41028DD84}"/>
              </a:ext>
            </a:extLst>
          </p:cNvPr>
          <p:cNvSpPr txBox="1"/>
          <p:nvPr/>
        </p:nvSpPr>
        <p:spPr>
          <a:xfrm>
            <a:off x="899539" y="4571348"/>
            <a:ext cx="5598697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Percorso dietetico progressivo: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2 ore dall'intervento alimentazione orale con liquidi chiari senza zuccheri;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fase liquida per circa 3 giorni fino ad 1 settimana;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fase semiliquida per 2 settimane;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fase semisolida per 1-2 settimane;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fase solida di mantenimento.</a:t>
            </a: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07422B5E-3B6E-55E2-DCE2-7EA9F3015310}"/>
              </a:ext>
            </a:extLst>
          </p:cNvPr>
          <p:cNvSpPr/>
          <p:nvPr/>
        </p:nvSpPr>
        <p:spPr>
          <a:xfrm>
            <a:off x="5016435" y="751073"/>
            <a:ext cx="10474069" cy="1031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DIETA POST- OPERATORIA</a:t>
            </a:r>
            <a:endParaRPr lang="en-US" sz="3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976450-589F-E8FD-38F1-C28B78C31D62}"/>
              </a:ext>
            </a:extLst>
          </p:cNvPr>
          <p:cNvSpPr txBox="1"/>
          <p:nvPr/>
        </p:nvSpPr>
        <p:spPr>
          <a:xfrm>
            <a:off x="7842758" y="4571348"/>
            <a:ext cx="6075610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Percorso dietetico progressivo: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nelle prime 24-48 ore alimentazione orale con liquidi chiari senza zuccheri;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fase liquida per 1-2 settimane;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fase semiliquida nella per 1-2 settimane;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fase solida di mantenimento dalla 5ª-6ª settimana postoperatoria, che prevede l'assunzione di alimenti morbidi che necessitano di un'attenta masticazione.</a:t>
            </a:r>
          </a:p>
          <a:p>
            <a:endParaRPr lang="it-IT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C52093D-EBF6-82A9-6486-F2804C767066}"/>
              </a:ext>
            </a:extLst>
          </p:cNvPr>
          <p:cNvSpPr txBox="1"/>
          <p:nvPr/>
        </p:nvSpPr>
        <p:spPr>
          <a:xfrm>
            <a:off x="3288632" y="2040349"/>
            <a:ext cx="8211785" cy="725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buNone/>
            </a:pPr>
            <a:r>
              <a:rPr lang="it-IT" sz="2800" b="1" i="1" dirty="0">
                <a:solidFill>
                  <a:srgbClr val="0F1111"/>
                </a:solidFill>
                <a:effectLst/>
                <a:latin typeface="Amazon Ember"/>
              </a:rPr>
              <a:t>Raccomandazioni nutrizionali in chirurgia bariatrica Manuale SICOB, ADI, SIO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12C99B-AF53-85BB-6785-7E2343E3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65" y="973187"/>
            <a:ext cx="1639215" cy="2308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408F9F8-18DA-4226-A8E1-4ABA94F45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84" y="3631086"/>
            <a:ext cx="720000" cy="72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F99CE4A-118E-433D-8AC5-8FA57185B394}"/>
              </a:ext>
            </a:extLst>
          </p:cNvPr>
          <p:cNvSpPr/>
          <p:nvPr/>
        </p:nvSpPr>
        <p:spPr>
          <a:xfrm>
            <a:off x="2384671" y="3789263"/>
            <a:ext cx="3031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>
                <a:latin typeface="Host Grotesk Medium" pitchFamily="34" charset="0"/>
              </a:rPr>
              <a:t>SLEEVE GASTRECTOMY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BF2BD67-27EB-48C3-AE75-F6C989D53200}"/>
              </a:ext>
            </a:extLst>
          </p:cNvPr>
          <p:cNvSpPr/>
          <p:nvPr/>
        </p:nvSpPr>
        <p:spPr>
          <a:xfrm>
            <a:off x="9286409" y="3618302"/>
            <a:ext cx="3970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Host Grotesk Medium" pitchFamily="34" charset="0"/>
              </a:rPr>
              <a:t>BYPASS GASTRICO e </a:t>
            </a:r>
          </a:p>
          <a:p>
            <a:pPr algn="ctr"/>
            <a:r>
              <a:rPr lang="it-IT" sz="2000" b="1" dirty="0">
                <a:latin typeface="Host Grotesk Medium" pitchFamily="34" charset="0"/>
              </a:rPr>
              <a:t>DIVERSIONE BILOPANCREATICA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CD9CBCD-8499-4B32-B49C-BA57730C3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117" y="3628140"/>
            <a:ext cx="720000" cy="720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453839E-E420-4D5E-8148-ACEA19252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58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B17DC-AD09-BC73-1379-12028F20E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1">
            <a:extLst>
              <a:ext uri="{FF2B5EF4-FFF2-40B4-BE49-F238E27FC236}">
                <a16:creationId xmlns:a16="http://schemas.microsoft.com/office/drawing/2014/main" id="{088C681C-688B-41B2-8420-A8CC3975BB31}"/>
              </a:ext>
            </a:extLst>
          </p:cNvPr>
          <p:cNvSpPr/>
          <p:nvPr/>
        </p:nvSpPr>
        <p:spPr>
          <a:xfrm>
            <a:off x="3419325" y="6545777"/>
            <a:ext cx="7756308" cy="1466969"/>
          </a:xfrm>
          <a:prstGeom prst="roundRect">
            <a:avLst>
              <a:gd name="adj" fmla="val 568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2A192287-B4A2-D456-AD4F-7C19E5EDBC78}"/>
              </a:ext>
            </a:extLst>
          </p:cNvPr>
          <p:cNvSpPr/>
          <p:nvPr/>
        </p:nvSpPr>
        <p:spPr>
          <a:xfrm>
            <a:off x="4859039" y="942938"/>
            <a:ext cx="10474069" cy="1031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DIETA POST- OPERATORIA</a:t>
            </a:r>
            <a:endParaRPr lang="en-US" sz="3200" dirty="0"/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EC79CFF-845E-56A7-B199-17B0E621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516390"/>
            <a:ext cx="6521410" cy="656061"/>
          </a:xfrm>
          <a:prstGeom prst="rect">
            <a:avLst/>
          </a:prstGeom>
        </p:spPr>
      </p:pic>
      <p:sp>
        <p:nvSpPr>
          <p:cNvPr id="3" name="Text 2">
            <a:extLst>
              <a:ext uri="{FF2B5EF4-FFF2-40B4-BE49-F238E27FC236}">
                <a16:creationId xmlns:a16="http://schemas.microsoft.com/office/drawing/2014/main" id="{554F7F14-DF29-A12E-F958-EF8626D266FA}"/>
              </a:ext>
            </a:extLst>
          </p:cNvPr>
          <p:cNvSpPr/>
          <p:nvPr/>
        </p:nvSpPr>
        <p:spPr>
          <a:xfrm>
            <a:off x="992148" y="22320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Liquidi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chiari</a:t>
            </a:r>
            <a:endParaRPr lang="en-US" sz="1950" dirty="0"/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4153D06C-9C51-0513-F498-8DD659F3F37B}"/>
              </a:ext>
            </a:extLst>
          </p:cNvPr>
          <p:cNvSpPr/>
          <p:nvPr/>
        </p:nvSpPr>
        <p:spPr>
          <a:xfrm>
            <a:off x="992148" y="2661314"/>
            <a:ext cx="612469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Essenziale per il riposo intestinale e la ripresa graduale.</a:t>
            </a:r>
            <a:endParaRPr lang="en-US" sz="1550" dirty="0"/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C016D5C1-FEFC-9A67-9BAC-E2B707A5A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516390"/>
            <a:ext cx="6521410" cy="656061"/>
          </a:xfrm>
          <a:prstGeom prst="rect">
            <a:avLst/>
          </a:prstGeom>
        </p:spPr>
      </p:pic>
      <p:sp>
        <p:nvSpPr>
          <p:cNvPr id="11" name="Text 4">
            <a:extLst>
              <a:ext uri="{FF2B5EF4-FFF2-40B4-BE49-F238E27FC236}">
                <a16:creationId xmlns:a16="http://schemas.microsoft.com/office/drawing/2014/main" id="{B463AB74-AFB0-D906-BEF4-4EBBD91DD02A}"/>
              </a:ext>
            </a:extLst>
          </p:cNvPr>
          <p:cNvSpPr/>
          <p:nvPr/>
        </p:nvSpPr>
        <p:spPr>
          <a:xfrm>
            <a:off x="7513558" y="22320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Liquida</a:t>
            </a:r>
            <a:endParaRPr lang="en-US" sz="1950" dirty="0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05420E68-8691-21B6-CC1B-EBC5455AC420}"/>
              </a:ext>
            </a:extLst>
          </p:cNvPr>
          <p:cNvSpPr/>
          <p:nvPr/>
        </p:nvSpPr>
        <p:spPr>
          <a:xfrm>
            <a:off x="7513558" y="2661314"/>
            <a:ext cx="612469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Introduzione graduale di liquidi più consistenti.</a:t>
            </a:r>
            <a:endParaRPr lang="en-US" sz="1550" dirty="0"/>
          </a:p>
        </p:txBody>
      </p:sp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5C12A4DD-B6EF-B506-FE4B-AEBE8761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072268"/>
            <a:ext cx="6521410" cy="575429"/>
          </a:xfrm>
          <a:prstGeom prst="rect">
            <a:avLst/>
          </a:prstGeom>
        </p:spPr>
      </p:pic>
      <p:sp>
        <p:nvSpPr>
          <p:cNvPr id="15" name="Text 6">
            <a:extLst>
              <a:ext uri="{FF2B5EF4-FFF2-40B4-BE49-F238E27FC236}">
                <a16:creationId xmlns:a16="http://schemas.microsoft.com/office/drawing/2014/main" id="{B17DFBCA-1C3B-6FDF-B69C-66155205E44F}"/>
              </a:ext>
            </a:extLst>
          </p:cNvPr>
          <p:cNvSpPr/>
          <p:nvPr/>
        </p:nvSpPr>
        <p:spPr>
          <a:xfrm>
            <a:off x="992148" y="38517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Semiliquida</a:t>
            </a:r>
            <a:endParaRPr lang="en-US" sz="1950" dirty="0"/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5D91E126-6D54-2813-48E1-6F5481A8AD26}"/>
              </a:ext>
            </a:extLst>
          </p:cNvPr>
          <p:cNvSpPr/>
          <p:nvPr/>
        </p:nvSpPr>
        <p:spPr>
          <a:xfrm>
            <a:off x="992148" y="4280986"/>
            <a:ext cx="612469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Passaggio a consistenze morbide e omogenee.</a:t>
            </a:r>
            <a:endParaRPr lang="en-US" sz="1550" dirty="0"/>
          </a:p>
        </p:txBody>
      </p:sp>
      <p:pic>
        <p:nvPicPr>
          <p:cNvPr id="17" name="Image 3" descr="preencoded.png">
            <a:extLst>
              <a:ext uri="{FF2B5EF4-FFF2-40B4-BE49-F238E27FC236}">
                <a16:creationId xmlns:a16="http://schemas.microsoft.com/office/drawing/2014/main" id="{B5F0C168-B0B9-0775-B596-C4CF3E36A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3072268"/>
            <a:ext cx="6521410" cy="575429"/>
          </a:xfrm>
          <a:prstGeom prst="rect">
            <a:avLst/>
          </a:prstGeom>
        </p:spPr>
      </p:pic>
      <p:sp>
        <p:nvSpPr>
          <p:cNvPr id="18" name="Text 8">
            <a:extLst>
              <a:ext uri="{FF2B5EF4-FFF2-40B4-BE49-F238E27FC236}">
                <a16:creationId xmlns:a16="http://schemas.microsoft.com/office/drawing/2014/main" id="{F04DB86C-D7D5-DB31-B0D3-392722F8842F}"/>
              </a:ext>
            </a:extLst>
          </p:cNvPr>
          <p:cNvSpPr/>
          <p:nvPr/>
        </p:nvSpPr>
        <p:spPr>
          <a:xfrm>
            <a:off x="7513558" y="38517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Semisolida</a:t>
            </a:r>
            <a:endParaRPr lang="en-US" sz="1950" dirty="0"/>
          </a:p>
        </p:txBody>
      </p:sp>
      <p:sp>
        <p:nvSpPr>
          <p:cNvPr id="19" name="Text 9">
            <a:extLst>
              <a:ext uri="{FF2B5EF4-FFF2-40B4-BE49-F238E27FC236}">
                <a16:creationId xmlns:a16="http://schemas.microsoft.com/office/drawing/2014/main" id="{E21412EE-00A4-562F-6A93-DF7D2649DC02}"/>
              </a:ext>
            </a:extLst>
          </p:cNvPr>
          <p:cNvSpPr/>
          <p:nvPr/>
        </p:nvSpPr>
        <p:spPr>
          <a:xfrm>
            <a:off x="7513558" y="4280986"/>
            <a:ext cx="612469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Reintroduzione di alimenti facilmente masticabili e digeribili.</a:t>
            </a:r>
            <a:endParaRPr lang="en-US" sz="155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8613DFC-4728-FC3D-5448-9C8D8819633E}"/>
              </a:ext>
            </a:extLst>
          </p:cNvPr>
          <p:cNvSpPr txBox="1"/>
          <p:nvPr/>
        </p:nvSpPr>
        <p:spPr>
          <a:xfrm>
            <a:off x="3473053" y="6627751"/>
            <a:ext cx="74252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Obiettivi nell'immediato postoperatorio</a:t>
            </a:r>
            <a:r>
              <a:rPr lang="it-IT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285750" indent="-285750" algn="ctr">
              <a:buFontTx/>
              <a:buChar char="-"/>
            </a:pPr>
            <a:r>
              <a:rPr lang="it-IT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coprire i fabbisogni nutrizionali in un contesto </a:t>
            </a:r>
          </a:p>
          <a:p>
            <a:pPr algn="ctr"/>
            <a:r>
              <a:rPr lang="it-IT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 restrizione calorica </a:t>
            </a:r>
          </a:p>
          <a:p>
            <a:pPr marL="285750" indent="-285750" algn="ctr">
              <a:buFontTx/>
              <a:buChar char="-"/>
            </a:pPr>
            <a:r>
              <a:rPr lang="it-IT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minimizzare l'insorgenza di complicazioni digestive. </a:t>
            </a:r>
          </a:p>
        </p:txBody>
      </p:sp>
      <p:pic>
        <p:nvPicPr>
          <p:cNvPr id="22" name="Image 2" descr="preencoded.png">
            <a:extLst>
              <a:ext uri="{FF2B5EF4-FFF2-40B4-BE49-F238E27FC236}">
                <a16:creationId xmlns:a16="http://schemas.microsoft.com/office/drawing/2014/main" id="{7F3049C9-CDDC-01E1-6B84-D8D3F434D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69" y="4713228"/>
            <a:ext cx="6521410" cy="575429"/>
          </a:xfrm>
          <a:prstGeom prst="rect">
            <a:avLst/>
          </a:prstGeom>
        </p:spPr>
      </p:pic>
      <p:sp>
        <p:nvSpPr>
          <p:cNvPr id="23" name="Text 6">
            <a:extLst>
              <a:ext uri="{FF2B5EF4-FFF2-40B4-BE49-F238E27FC236}">
                <a16:creationId xmlns:a16="http://schemas.microsoft.com/office/drawing/2014/main" id="{3D74EC5A-DBD9-D835-100A-506CC50C544A}"/>
              </a:ext>
            </a:extLst>
          </p:cNvPr>
          <p:cNvSpPr/>
          <p:nvPr/>
        </p:nvSpPr>
        <p:spPr>
          <a:xfrm>
            <a:off x="974427" y="54927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Solida (solo per GB e BPD)</a:t>
            </a:r>
            <a:endParaRPr lang="en-US" sz="1950" dirty="0"/>
          </a:p>
        </p:txBody>
      </p:sp>
      <p:sp>
        <p:nvSpPr>
          <p:cNvPr id="24" name="Text 7">
            <a:extLst>
              <a:ext uri="{FF2B5EF4-FFF2-40B4-BE49-F238E27FC236}">
                <a16:creationId xmlns:a16="http://schemas.microsoft.com/office/drawing/2014/main" id="{DB11D54F-91E4-8ECA-FB74-9DF74C2A7C93}"/>
              </a:ext>
            </a:extLst>
          </p:cNvPr>
          <p:cNvSpPr/>
          <p:nvPr/>
        </p:nvSpPr>
        <p:spPr>
          <a:xfrm>
            <a:off x="974427" y="5921946"/>
            <a:ext cx="612469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Dieta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solida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transizione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en-US" sz="1550" dirty="0"/>
          </a:p>
        </p:txBody>
      </p:sp>
      <p:pic>
        <p:nvPicPr>
          <p:cNvPr id="25" name="Image 3" descr="preencoded.png">
            <a:extLst>
              <a:ext uri="{FF2B5EF4-FFF2-40B4-BE49-F238E27FC236}">
                <a16:creationId xmlns:a16="http://schemas.microsoft.com/office/drawing/2014/main" id="{E57D1C80-E48E-5F8E-6794-33A8A37C6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7479" y="4713228"/>
            <a:ext cx="6521410" cy="575429"/>
          </a:xfrm>
          <a:prstGeom prst="rect">
            <a:avLst/>
          </a:prstGeom>
        </p:spPr>
      </p:pic>
      <p:sp>
        <p:nvSpPr>
          <p:cNvPr id="26" name="Text 8">
            <a:extLst>
              <a:ext uri="{FF2B5EF4-FFF2-40B4-BE49-F238E27FC236}">
                <a16:creationId xmlns:a16="http://schemas.microsoft.com/office/drawing/2014/main" id="{42B22520-83F4-637B-2C0F-474E16E7C776}"/>
              </a:ext>
            </a:extLst>
          </p:cNvPr>
          <p:cNvSpPr/>
          <p:nvPr/>
        </p:nvSpPr>
        <p:spPr>
          <a:xfrm>
            <a:off x="7495837" y="54927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Fase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Definitiva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di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mantenimento</a:t>
            </a:r>
            <a:endParaRPr lang="en-US" sz="1950" dirty="0"/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D93758B4-4E85-3065-ABBE-1EA9FAE24439}"/>
              </a:ext>
            </a:extLst>
          </p:cNvPr>
          <p:cNvSpPr/>
          <p:nvPr/>
        </p:nvSpPr>
        <p:spPr>
          <a:xfrm>
            <a:off x="7495837" y="5921946"/>
            <a:ext cx="612469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it-IT" sz="1550" dirty="0"/>
              <a:t>Costruzione di un’alimentazione equilibrata, sostenibile e permanente</a:t>
            </a:r>
            <a:endParaRPr lang="en-US" sz="1550" dirty="0"/>
          </a:p>
        </p:txBody>
      </p:sp>
      <p:pic>
        <p:nvPicPr>
          <p:cNvPr id="28" name="Image 0" descr="preencoded.png">
            <a:extLst>
              <a:ext uri="{FF2B5EF4-FFF2-40B4-BE49-F238E27FC236}">
                <a16:creationId xmlns:a16="http://schemas.microsoft.com/office/drawing/2014/main" id="{10638C27-15D0-F593-779E-0A9E3C48D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6816" y="4738442"/>
            <a:ext cx="451420" cy="575429"/>
          </a:xfrm>
          <a:prstGeom prst="rect">
            <a:avLst/>
          </a:prstGeom>
        </p:spPr>
      </p:pic>
      <p:pic>
        <p:nvPicPr>
          <p:cNvPr id="29" name="Image 0" descr="preencoded.png">
            <a:extLst>
              <a:ext uri="{FF2B5EF4-FFF2-40B4-BE49-F238E27FC236}">
                <a16:creationId xmlns:a16="http://schemas.microsoft.com/office/drawing/2014/main" id="{A5A20798-A823-A341-8950-0B76F12D0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4954" y="4741986"/>
            <a:ext cx="451420" cy="57542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0A68C5E6-295B-4C00-9D10-0052E2FF2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81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3AA18-410F-AECC-32E1-36C25BBA1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3">
            <a:extLst>
              <a:ext uri="{FF2B5EF4-FFF2-40B4-BE49-F238E27FC236}">
                <a16:creationId xmlns:a16="http://schemas.microsoft.com/office/drawing/2014/main" id="{57340634-2457-3336-F90B-303D983F8094}"/>
              </a:ext>
            </a:extLst>
          </p:cNvPr>
          <p:cNvSpPr/>
          <p:nvPr/>
        </p:nvSpPr>
        <p:spPr>
          <a:xfrm>
            <a:off x="650727" y="1458515"/>
            <a:ext cx="6214767" cy="5969110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3200"/>
          </a:p>
        </p:txBody>
      </p:sp>
      <p:sp>
        <p:nvSpPr>
          <p:cNvPr id="11" name="Shape 3">
            <a:extLst>
              <a:ext uri="{FF2B5EF4-FFF2-40B4-BE49-F238E27FC236}">
                <a16:creationId xmlns:a16="http://schemas.microsoft.com/office/drawing/2014/main" id="{6A7D26C6-B83C-E18B-232B-8C01A612F31A}"/>
              </a:ext>
            </a:extLst>
          </p:cNvPr>
          <p:cNvSpPr/>
          <p:nvPr/>
        </p:nvSpPr>
        <p:spPr>
          <a:xfrm>
            <a:off x="7324160" y="1458514"/>
            <a:ext cx="6214767" cy="5969111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3200"/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FB70447F-BE62-FB99-20C9-4214EDB17BBD}"/>
              </a:ext>
            </a:extLst>
          </p:cNvPr>
          <p:cNvSpPr/>
          <p:nvPr/>
        </p:nvSpPr>
        <p:spPr>
          <a:xfrm>
            <a:off x="3216673" y="5480250"/>
            <a:ext cx="7756308" cy="2483694"/>
          </a:xfrm>
          <a:prstGeom prst="roundRect">
            <a:avLst>
              <a:gd name="adj" fmla="val 568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pPr algn="ctr"/>
            <a:endParaRPr lang="it-IT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 riscontra una riduzione nell’ assunzione a causa di: </a:t>
            </a:r>
          </a:p>
          <a:p>
            <a:pPr algn="ctr"/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basso apporto alimentare</a:t>
            </a:r>
          </a:p>
          <a:p>
            <a:pPr algn="ctr"/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ridotta tolleranza del paziente verso i cibi proteici</a:t>
            </a:r>
          </a:p>
          <a:p>
            <a:pPr algn="ctr"/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minore digeribilità.</a:t>
            </a:r>
          </a:p>
          <a:p>
            <a:pPr algn="ctr"/>
            <a:endParaRPr lang="it-IT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Shape 1">
            <a:extLst>
              <a:ext uri="{FF2B5EF4-FFF2-40B4-BE49-F238E27FC236}">
                <a16:creationId xmlns:a16="http://schemas.microsoft.com/office/drawing/2014/main" id="{C7FFD579-4D17-2B87-0B65-A06CD998A88D}"/>
              </a:ext>
            </a:extLst>
          </p:cNvPr>
          <p:cNvSpPr/>
          <p:nvPr/>
        </p:nvSpPr>
        <p:spPr>
          <a:xfrm>
            <a:off x="3446411" y="2510412"/>
            <a:ext cx="7756308" cy="1466969"/>
          </a:xfrm>
          <a:prstGeom prst="roundRect">
            <a:avLst>
              <a:gd name="adj" fmla="val 568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39102F-CA43-DE90-AADE-41F2F325C9F1}"/>
              </a:ext>
            </a:extLst>
          </p:cNvPr>
          <p:cNvSpPr txBox="1"/>
          <p:nvPr/>
        </p:nvSpPr>
        <p:spPr>
          <a:xfrm>
            <a:off x="722954" y="4177788"/>
            <a:ext cx="6022619" cy="1408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950" dirty="0">
                <a:latin typeface="Host Grotesk Medium" pitchFamily="34" charset="0"/>
              </a:rPr>
              <a:t>APPORTO PROTEICO</a:t>
            </a:r>
          </a:p>
          <a:p>
            <a:pPr algn="just"/>
            <a:endParaRPr lang="it-IT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it-IT" sz="17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1,0-1,5 g/kg </a:t>
            </a:r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 peso ideale o </a:t>
            </a:r>
            <a:r>
              <a:rPr lang="it-IT" sz="17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60-80 g al giorno</a:t>
            </a:r>
          </a:p>
          <a:p>
            <a:pPr algn="just"/>
            <a:endParaRPr lang="it-IT" sz="17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it-IT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BFF256D0-D13E-0022-21CA-DBA556A8E24D}"/>
              </a:ext>
            </a:extLst>
          </p:cNvPr>
          <p:cNvSpPr/>
          <p:nvPr/>
        </p:nvSpPr>
        <p:spPr>
          <a:xfrm>
            <a:off x="4859039" y="942938"/>
            <a:ext cx="10474069" cy="1031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DIETA POST- OPERATORIA</a:t>
            </a:r>
            <a:endParaRPr lang="en-US" sz="32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166AF7D-60E7-B077-4759-82DA72A240DB}"/>
              </a:ext>
            </a:extLst>
          </p:cNvPr>
          <p:cNvSpPr txBox="1"/>
          <p:nvPr/>
        </p:nvSpPr>
        <p:spPr>
          <a:xfrm>
            <a:off x="7510072" y="4177788"/>
            <a:ext cx="5921115" cy="125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950" dirty="0">
                <a:latin typeface="Host Grotesk Medium" pitchFamily="34" charset="0"/>
              </a:rPr>
              <a:t>APPORTO PROTEICO</a:t>
            </a:r>
            <a:endParaRPr lang="it-IT" sz="195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it-IT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endParaRPr lang="it-IT" sz="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it-IT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 g al giorno 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dopo diversione biliopancreatica e tra </a:t>
            </a:r>
            <a:r>
              <a:rPr lang="it-IT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60 e 160 g al giorno 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dopo bypass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DB24EB3-859A-7D09-39D9-79B1C7141ED9}"/>
              </a:ext>
            </a:extLst>
          </p:cNvPr>
          <p:cNvSpPr txBox="1"/>
          <p:nvPr/>
        </p:nvSpPr>
        <p:spPr>
          <a:xfrm>
            <a:off x="3319323" y="7194148"/>
            <a:ext cx="7664116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950" dirty="0">
                <a:latin typeface="Host Grotesk Medium" pitchFamily="34" charset="0"/>
              </a:rPr>
              <a:t>+ integrazione proteica (liquidi o in polvere)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45D661A-B427-0982-EEB2-5F1C8F79D116}"/>
              </a:ext>
            </a:extLst>
          </p:cNvPr>
          <p:cNvSpPr txBox="1"/>
          <p:nvPr/>
        </p:nvSpPr>
        <p:spPr>
          <a:xfrm>
            <a:off x="3482807" y="2576046"/>
            <a:ext cx="7664450" cy="130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950" dirty="0">
                <a:latin typeface="Host Grotesk Medium" pitchFamily="34" charset="0"/>
              </a:rPr>
              <a:t>APPORTO ENERGETICO</a:t>
            </a:r>
          </a:p>
          <a:p>
            <a:pPr algn="just"/>
            <a:endParaRPr lang="it-IT" sz="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 consiglia di iniziare con un apporto calorico di </a:t>
            </a:r>
            <a:r>
              <a:rPr lang="it-IT" sz="17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300-500 kcal con dieta liquida </a:t>
            </a:r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poi aumentare progressivamente fino a </a:t>
            </a:r>
            <a:r>
              <a:rPr lang="it-IT" sz="17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1200 kcal al giorno</a:t>
            </a:r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nella fase solida.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89764FB-BF35-35EA-1A99-FE15680E4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47" y="1611964"/>
            <a:ext cx="720000" cy="720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9BF0D76-2E35-B2ED-B36B-CEF8C1ABC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732" y="1611964"/>
            <a:ext cx="720000" cy="720000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215AF988-B6DE-775D-670E-927C3477F578}"/>
              </a:ext>
            </a:extLst>
          </p:cNvPr>
          <p:cNvSpPr/>
          <p:nvPr/>
        </p:nvSpPr>
        <p:spPr>
          <a:xfrm>
            <a:off x="2467369" y="1804705"/>
            <a:ext cx="2752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Host Grotesk Medium" pitchFamily="34" charset="0"/>
              </a:rPr>
              <a:t>SLEEVE GASTRECTOMY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5AB3321-AFCA-ACB0-ED5F-397E7C2A9F4F}"/>
              </a:ext>
            </a:extLst>
          </p:cNvPr>
          <p:cNvSpPr/>
          <p:nvPr/>
        </p:nvSpPr>
        <p:spPr>
          <a:xfrm>
            <a:off x="8693732" y="1670578"/>
            <a:ext cx="501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Host Grotesk Medium" pitchFamily="34" charset="0"/>
              </a:rPr>
              <a:t>BYPASS GASTRICO e </a:t>
            </a:r>
          </a:p>
          <a:p>
            <a:pPr algn="ctr"/>
            <a:r>
              <a:rPr lang="it-IT" b="1" dirty="0">
                <a:latin typeface="Host Grotesk Medium" pitchFamily="34" charset="0"/>
              </a:rPr>
              <a:t>DIVERSIONE BILOPANCREATICA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2F0B35E7-848E-4B3F-5189-52C35D91F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262" y="2500053"/>
            <a:ext cx="504000" cy="504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A6A96FC2-8B5F-F428-6828-4A2F9B6D2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406" y="7037111"/>
            <a:ext cx="525320" cy="5040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1678DFB-4B98-45CD-9ADA-D23661210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3C4C9EE-92E1-8DBD-A735-9C228A8E7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3248">
            <a:off x="455208" y="2710493"/>
            <a:ext cx="1173671" cy="16528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10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B23CB-6474-02FF-8B5A-E8620F510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3">
            <a:extLst>
              <a:ext uri="{FF2B5EF4-FFF2-40B4-BE49-F238E27FC236}">
                <a16:creationId xmlns:a16="http://schemas.microsoft.com/office/drawing/2014/main" id="{CB17F16F-ABD7-A80E-988D-3B6DB3CE9D30}"/>
              </a:ext>
            </a:extLst>
          </p:cNvPr>
          <p:cNvSpPr/>
          <p:nvPr/>
        </p:nvSpPr>
        <p:spPr>
          <a:xfrm>
            <a:off x="650727" y="1349115"/>
            <a:ext cx="6214767" cy="6595672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3200"/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E3AA84E0-DF93-63B7-C2F9-031A103ACBD4}"/>
              </a:ext>
            </a:extLst>
          </p:cNvPr>
          <p:cNvSpPr/>
          <p:nvPr/>
        </p:nvSpPr>
        <p:spPr>
          <a:xfrm>
            <a:off x="7324160" y="1349115"/>
            <a:ext cx="6214767" cy="6595671"/>
          </a:xfrm>
          <a:prstGeom prst="roundRect">
            <a:avLst>
              <a:gd name="adj" fmla="val 227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3200"/>
          </a:p>
        </p:txBody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BD5EE3AA-E9B5-958D-B1DE-A7FE389A5A6B}"/>
              </a:ext>
            </a:extLst>
          </p:cNvPr>
          <p:cNvSpPr/>
          <p:nvPr/>
        </p:nvSpPr>
        <p:spPr>
          <a:xfrm>
            <a:off x="2462395" y="5928068"/>
            <a:ext cx="9787090" cy="1105720"/>
          </a:xfrm>
          <a:prstGeom prst="roundRect">
            <a:avLst>
              <a:gd name="adj" fmla="val 568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51D77543-9D17-D7CD-71F9-B4E4363E91E4}"/>
              </a:ext>
            </a:extLst>
          </p:cNvPr>
          <p:cNvSpPr/>
          <p:nvPr/>
        </p:nvSpPr>
        <p:spPr>
          <a:xfrm>
            <a:off x="2467370" y="2218108"/>
            <a:ext cx="9787090" cy="2130288"/>
          </a:xfrm>
          <a:prstGeom prst="roundRect">
            <a:avLst>
              <a:gd name="adj" fmla="val 568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F555DC9F-D890-B7EC-149F-87CEC35C101C}"/>
              </a:ext>
            </a:extLst>
          </p:cNvPr>
          <p:cNvSpPr/>
          <p:nvPr/>
        </p:nvSpPr>
        <p:spPr>
          <a:xfrm>
            <a:off x="4859039" y="942938"/>
            <a:ext cx="10474069" cy="1031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DIETA POST- OPERATORIA</a:t>
            </a:r>
            <a:endParaRPr lang="en-US" sz="32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9B9F633-2D3E-6070-F53B-48039DD71220}"/>
              </a:ext>
            </a:extLst>
          </p:cNvPr>
          <p:cNvSpPr txBox="1"/>
          <p:nvPr/>
        </p:nvSpPr>
        <p:spPr>
          <a:xfrm>
            <a:off x="3783933" y="2504883"/>
            <a:ext cx="7664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84488A-338D-84EB-6CDA-DB64CD34C224}"/>
              </a:ext>
            </a:extLst>
          </p:cNvPr>
          <p:cNvSpPr txBox="1"/>
          <p:nvPr/>
        </p:nvSpPr>
        <p:spPr>
          <a:xfrm>
            <a:off x="2578308" y="2299373"/>
            <a:ext cx="9574707" cy="2115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950" dirty="0">
                <a:latin typeface="Host Grotesk Medium" pitchFamily="34" charset="0"/>
              </a:rPr>
              <a:t>APPORTO DI CARBOIDRATI</a:t>
            </a:r>
          </a:p>
          <a:p>
            <a:pPr algn="ctr"/>
            <a:endParaRPr lang="it-IT" sz="9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nell'immediato postoperatorio con </a:t>
            </a:r>
            <a:r>
              <a:rPr lang="it-IT" sz="17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 g al giorno</a:t>
            </a:r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fino ad un apporto di </a:t>
            </a:r>
            <a:r>
              <a:rPr lang="it-IT" sz="17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130 g al giorno</a:t>
            </a:r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algn="ctr"/>
            <a:r>
              <a:rPr lang="it-IT" sz="17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35% e il 48% dell'introito calorico </a:t>
            </a:r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globale, mentre gli zuccheri semplici &lt; al 10% dell'introito calorico giornaliero. La limitazione degli zuccheri semplici ha effetti positivi anche sulla prevenzione della nausea.</a:t>
            </a:r>
          </a:p>
          <a:p>
            <a:pPr algn="ctr"/>
            <a:r>
              <a:rPr lang="it-IT" sz="17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Basso indice glicemico </a:t>
            </a:r>
            <a:endParaRPr lang="it-IT" sz="1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it-IT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B6514BB-F4C4-7D5D-C18B-AE4233E0C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47" y="1409599"/>
            <a:ext cx="720000" cy="720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394748A-B444-9459-B072-8C18C7857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732" y="1409599"/>
            <a:ext cx="720000" cy="720000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FA431D16-E6F5-4CF2-E243-D1DA3AC7B606}"/>
              </a:ext>
            </a:extLst>
          </p:cNvPr>
          <p:cNvSpPr/>
          <p:nvPr/>
        </p:nvSpPr>
        <p:spPr>
          <a:xfrm>
            <a:off x="2467369" y="1602340"/>
            <a:ext cx="2752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Host Grotesk Medium" pitchFamily="34" charset="0"/>
              </a:rPr>
              <a:t>SLEEVE GASTRECTOMY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8DA9B62-632D-D4BD-93D6-99232F6BF50D}"/>
              </a:ext>
            </a:extLst>
          </p:cNvPr>
          <p:cNvSpPr/>
          <p:nvPr/>
        </p:nvSpPr>
        <p:spPr>
          <a:xfrm>
            <a:off x="8693732" y="1468213"/>
            <a:ext cx="501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Host Grotesk Medium" pitchFamily="34" charset="0"/>
              </a:rPr>
              <a:t>BYPASS GASTRICO e </a:t>
            </a:r>
          </a:p>
          <a:p>
            <a:pPr algn="ctr"/>
            <a:r>
              <a:rPr lang="it-IT" b="1" dirty="0">
                <a:latin typeface="Host Grotesk Medium" pitchFamily="34" charset="0"/>
              </a:rPr>
              <a:t>DIVERSIONE BILOPANCREATICA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5F69DF8-ED49-54D1-09DE-B977D750B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935" y="3102495"/>
            <a:ext cx="720000" cy="720000"/>
          </a:xfrm>
          <a:prstGeom prst="rect">
            <a:avLst/>
          </a:prstGeom>
        </p:spPr>
      </p:pic>
      <p:sp>
        <p:nvSpPr>
          <p:cNvPr id="21" name="Shape 1">
            <a:extLst>
              <a:ext uri="{FF2B5EF4-FFF2-40B4-BE49-F238E27FC236}">
                <a16:creationId xmlns:a16="http://schemas.microsoft.com/office/drawing/2014/main" id="{799BEB6A-00F1-AB95-803C-34FF33B99149}"/>
              </a:ext>
            </a:extLst>
          </p:cNvPr>
          <p:cNvSpPr/>
          <p:nvPr/>
        </p:nvSpPr>
        <p:spPr>
          <a:xfrm>
            <a:off x="2477385" y="4454062"/>
            <a:ext cx="9787090" cy="1374717"/>
          </a:xfrm>
          <a:prstGeom prst="roundRect">
            <a:avLst>
              <a:gd name="adj" fmla="val 568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048C125-60B3-1A3B-FF24-9653AFD7B9D6}"/>
              </a:ext>
            </a:extLst>
          </p:cNvPr>
          <p:cNvSpPr/>
          <p:nvPr/>
        </p:nvSpPr>
        <p:spPr>
          <a:xfrm>
            <a:off x="3666560" y="4477919"/>
            <a:ext cx="73152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950" dirty="0">
                <a:latin typeface="Host Grotesk Medium" pitchFamily="34" charset="0"/>
              </a:rPr>
              <a:t>APPORTO DI GRASSI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endParaRPr lang="it-IT" sz="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grassi dovrebbero rappresentare il </a:t>
            </a:r>
            <a:r>
              <a:rPr lang="it-IT" sz="17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20-30% dell’introito calorico </a:t>
            </a:r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giornaliero, soprattutto da grassi mono e polinsaturi (10-15%). </a:t>
            </a:r>
          </a:p>
          <a:p>
            <a:pPr algn="ctr"/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quantità di colesterolo dovrebbe essere inferiore a 300 mg/die.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98B24E36-0060-DE38-292D-E8C393FC4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935" y="4659752"/>
            <a:ext cx="720000" cy="72000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B47DA73F-98F2-8D10-FF83-14ECE06AABC0}"/>
              </a:ext>
            </a:extLst>
          </p:cNvPr>
          <p:cNvSpPr/>
          <p:nvPr/>
        </p:nvSpPr>
        <p:spPr>
          <a:xfrm>
            <a:off x="2818154" y="5964263"/>
            <a:ext cx="9087526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950" dirty="0">
                <a:latin typeface="Host Grotesk Medium" pitchFamily="34" charset="0"/>
              </a:rPr>
              <a:t>APPORTO IDRICO</a:t>
            </a:r>
          </a:p>
          <a:p>
            <a:pPr algn="ctr"/>
            <a:endParaRPr lang="it-IT" sz="900" dirty="0">
              <a:latin typeface="Host Grotesk Medium" pitchFamily="34" charset="0"/>
            </a:endParaRPr>
          </a:p>
          <a:p>
            <a:pPr algn="ctr"/>
            <a:r>
              <a:rPr lang="it-IT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L'idratazione orale dovrebbe essere iniziata tempestivamente come la </a:t>
            </a:r>
            <a:r>
              <a:rPr lang="it-IT" sz="17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rialimentazione</a:t>
            </a:r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Si consiglia di raggiungere progressivamente </a:t>
            </a:r>
            <a:r>
              <a:rPr lang="it-IT" sz="17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almeno1,5 litri al giorno</a:t>
            </a:r>
            <a:r>
              <a:rPr lang="it-IT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12CE2363-265E-37DE-807D-F7A428532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935" y="6068178"/>
            <a:ext cx="720000" cy="720000"/>
          </a:xfrm>
          <a:prstGeom prst="rect">
            <a:avLst/>
          </a:prstGeom>
        </p:spPr>
      </p:pic>
      <p:sp>
        <p:nvSpPr>
          <p:cNvPr id="26" name="Shape 1">
            <a:extLst>
              <a:ext uri="{FF2B5EF4-FFF2-40B4-BE49-F238E27FC236}">
                <a16:creationId xmlns:a16="http://schemas.microsoft.com/office/drawing/2014/main" id="{4AF5A699-DF67-DB83-FB8B-3E794536DE61}"/>
              </a:ext>
            </a:extLst>
          </p:cNvPr>
          <p:cNvSpPr/>
          <p:nvPr/>
        </p:nvSpPr>
        <p:spPr>
          <a:xfrm>
            <a:off x="2467369" y="7165695"/>
            <a:ext cx="9787090" cy="528597"/>
          </a:xfrm>
          <a:prstGeom prst="roundRect">
            <a:avLst>
              <a:gd name="adj" fmla="val 568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8BEE06D9-71A3-BD38-731A-0E96A22BFF0A}"/>
              </a:ext>
            </a:extLst>
          </p:cNvPr>
          <p:cNvSpPr/>
          <p:nvPr/>
        </p:nvSpPr>
        <p:spPr>
          <a:xfrm>
            <a:off x="2527949" y="7230193"/>
            <a:ext cx="9787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950" dirty="0">
                <a:latin typeface="Host Grotesk Medium" pitchFamily="34" charset="0"/>
              </a:rPr>
              <a:t>APPORTO SALI MINERALI/VITAMINE: </a:t>
            </a:r>
            <a:r>
              <a:rPr lang="it-IT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integrazione giornaliera con multivitaminico</a:t>
            </a:r>
            <a:endParaRPr lang="it-IT" sz="1950" dirty="0">
              <a:latin typeface="Host Grotesk Medium" pitchFamily="34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891DD653-0890-E21A-A39B-6BFE40997D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935" y="7010105"/>
            <a:ext cx="720000" cy="7200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8F80ED23-843C-48E5-957A-6D49350A6E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46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4823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DIETA POST-OPERATORIA</a:t>
            </a:r>
          </a:p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</a:rPr>
              <a:t>Protocollo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</a:rPr>
              <a:t>nutrizionale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586049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Guida completa per il percorso di </a:t>
            </a:r>
            <a:r>
              <a:rPr lang="en-US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rialimentazione</a:t>
            </a:r>
            <a:endParaRPr lang="en-US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– San Carlo di Nancy -</a:t>
            </a:r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A96B6FD-B9BC-4F8E-8275-521382B53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3006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Principio Fondamentale: Ascoltare il Proprio Corpo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3967877"/>
            <a:ext cx="7556421" cy="1831658"/>
          </a:xfrm>
          <a:prstGeom prst="roundRect">
            <a:avLst>
              <a:gd name="adj" fmla="val 4551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987" y="3871674"/>
            <a:ext cx="238125" cy="23812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4688" y="5657612"/>
            <a:ext cx="238125" cy="23812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600706" y="4288393"/>
            <a:ext cx="6915388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Durante tutto il percorso, il principio fondamentale è uno: ascoltate il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corpo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fermarsi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quando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sente sazi, indipendentemente dalla quantità di cibo ingerita. Forzare l'assunzione potrebbe causare vomito e compromettere il processo di guarigione.</a:t>
            </a:r>
            <a:endParaRPr lang="en-US" sz="155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1F2861B-2DEE-42AD-AB74-10E923F58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59" y="-3139"/>
            <a:ext cx="829341" cy="7790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videndi">
  <a:themeElements>
    <a:clrScheme name="Dividend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i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i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TM03457464[[fn=Dividendi]]</Template>
  <TotalTime>24925</TotalTime>
  <Words>3941</Words>
  <Application>Microsoft Office PowerPoint</Application>
  <PresentationFormat>Personalizzato</PresentationFormat>
  <Paragraphs>454</Paragraphs>
  <Slides>27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5" baseType="lpstr">
      <vt:lpstr>Calibri</vt:lpstr>
      <vt:lpstr>Amazon Ember</vt:lpstr>
      <vt:lpstr>Roboto</vt:lpstr>
      <vt:lpstr>Gill Sans MT</vt:lpstr>
      <vt:lpstr>Wingdings</vt:lpstr>
      <vt:lpstr>Host Grotesk Medium</vt:lpstr>
      <vt:lpstr>Wingdings 2</vt:lpstr>
      <vt:lpstr>Dividendi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Chiara Bellantone</dc:creator>
  <cp:lastModifiedBy>Musca  Danila</cp:lastModifiedBy>
  <cp:revision>50</cp:revision>
  <dcterms:created xsi:type="dcterms:W3CDTF">2025-11-10T11:36:20Z</dcterms:created>
  <dcterms:modified xsi:type="dcterms:W3CDTF">2025-12-16T07:17:49Z</dcterms:modified>
</cp:coreProperties>
</file>